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9" r:id="rId13"/>
    <p:sldId id="267" r:id="rId14"/>
    <p:sldId id="268" r:id="rId15"/>
    <p:sldId id="269" r:id="rId16"/>
    <p:sldId id="270" r:id="rId17"/>
    <p:sldId id="271" r:id="rId18"/>
    <p:sldId id="293" r:id="rId19"/>
    <p:sldId id="294" r:id="rId20"/>
    <p:sldId id="273" r:id="rId21"/>
    <p:sldId id="274" r:id="rId22"/>
    <p:sldId id="276" r:id="rId23"/>
    <p:sldId id="277" r:id="rId24"/>
    <p:sldId id="278" r:id="rId25"/>
    <p:sldId id="280" r:id="rId26"/>
    <p:sldId id="281" r:id="rId27"/>
    <p:sldId id="282" r:id="rId28"/>
    <p:sldId id="284" r:id="rId29"/>
    <p:sldId id="285" r:id="rId30"/>
    <p:sldId id="292" r:id="rId31"/>
    <p:sldId id="295" r:id="rId32"/>
    <p:sldId id="298" r:id="rId33"/>
    <p:sldId id="299" r:id="rId34"/>
    <p:sldId id="300" r:id="rId35"/>
    <p:sldId id="301" r:id="rId36"/>
    <p:sldId id="302" r:id="rId37"/>
    <p:sldId id="303" r:id="rId38"/>
    <p:sldId id="304" r:id="rId39"/>
    <p:sldId id="305" r:id="rId40"/>
    <p:sldId id="286" r:id="rId41"/>
    <p:sldId id="290" r:id="rId42"/>
    <p:sldId id="289" r:id="rId43"/>
    <p:sldId id="291" r:id="rId44"/>
    <p:sldId id="297" r:id="rId4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F2B8F1-DCD7-4B9C-942A-B717544E8AD0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CAFB556-6124-40EE-A8AF-8D3BFDF80282}">
      <dgm:prSet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it-IT" sz="2400" b="1" dirty="0">
              <a:latin typeface="Arial" panose="020B0604020202020204" pitchFamily="34" charset="0"/>
              <a:cs typeface="Arial" panose="020B0604020202020204" pitchFamily="34" charset="0"/>
            </a:rPr>
            <a:t>SCELTA DEI DATI</a:t>
          </a:r>
          <a:endParaRPr lang="en-US" sz="24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FED82D5-7E93-473A-90D8-6973A18B6472}" type="parTrans" cxnId="{77DFFD25-AB03-44BB-B134-084A394EE49A}">
      <dgm:prSet/>
      <dgm:spPr/>
      <dgm:t>
        <a:bodyPr/>
        <a:lstStyle/>
        <a:p>
          <a:endParaRPr lang="en-US"/>
        </a:p>
      </dgm:t>
    </dgm:pt>
    <dgm:pt modelId="{85EE5EFB-93A0-4A35-8474-E0318DE74777}" type="sibTrans" cxnId="{77DFFD25-AB03-44BB-B134-084A394EE49A}">
      <dgm:prSet/>
      <dgm:spPr/>
      <dgm:t>
        <a:bodyPr/>
        <a:lstStyle/>
        <a:p>
          <a:endParaRPr lang="en-US"/>
        </a:p>
      </dgm:t>
    </dgm:pt>
    <dgm:pt modelId="{2A0134AA-6766-4ED3-B58A-D1DA4D077A1B}">
      <dgm:prSet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it-IT" b="1" dirty="0">
              <a:latin typeface="Arial" panose="020B0604020202020204" pitchFamily="34" charset="0"/>
              <a:cs typeface="Arial" panose="020B0604020202020204" pitchFamily="34" charset="0"/>
            </a:rPr>
            <a:t>DESCRIZIONE E VISUALIZZAZIONE DEI DATI</a:t>
          </a:r>
          <a:endParaRPr lang="en-US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D12A59C-1459-4FE8-8A35-DB94BDD9511C}" type="parTrans" cxnId="{DCCA27FE-AF06-4114-A81F-DAD1C5B8FC5E}">
      <dgm:prSet/>
      <dgm:spPr/>
      <dgm:t>
        <a:bodyPr/>
        <a:lstStyle/>
        <a:p>
          <a:endParaRPr lang="en-US"/>
        </a:p>
      </dgm:t>
    </dgm:pt>
    <dgm:pt modelId="{99E0589E-2555-4DF1-B7DC-C5902B41010D}" type="sibTrans" cxnId="{DCCA27FE-AF06-4114-A81F-DAD1C5B8FC5E}">
      <dgm:prSet/>
      <dgm:spPr/>
      <dgm:t>
        <a:bodyPr/>
        <a:lstStyle/>
        <a:p>
          <a:endParaRPr lang="en-US"/>
        </a:p>
      </dgm:t>
    </dgm:pt>
    <dgm:pt modelId="{AAA7D9E8-F3AB-482F-A309-51115A81DF55}">
      <dgm:prSet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it-IT" b="1" dirty="0">
              <a:latin typeface="Arial" panose="020B0604020202020204" pitchFamily="34" charset="0"/>
              <a:cs typeface="Arial" panose="020B0604020202020204" pitchFamily="34" charset="0"/>
            </a:rPr>
            <a:t>FEATURE SELECTION</a:t>
          </a:r>
          <a:endParaRPr lang="en-US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1944FB-1B00-430A-9CB6-8B0EB28428A9}" type="parTrans" cxnId="{5E832302-18BE-4D57-A209-C7A9497C96F7}">
      <dgm:prSet/>
      <dgm:spPr/>
      <dgm:t>
        <a:bodyPr/>
        <a:lstStyle/>
        <a:p>
          <a:endParaRPr lang="en-US"/>
        </a:p>
      </dgm:t>
    </dgm:pt>
    <dgm:pt modelId="{B5E3FBCC-B8A2-4133-B54C-F7C926263D92}" type="sibTrans" cxnId="{5E832302-18BE-4D57-A209-C7A9497C96F7}">
      <dgm:prSet/>
      <dgm:spPr/>
      <dgm:t>
        <a:bodyPr/>
        <a:lstStyle/>
        <a:p>
          <a:endParaRPr lang="en-US"/>
        </a:p>
      </dgm:t>
    </dgm:pt>
    <dgm:pt modelId="{5838CE43-750B-4C6F-AC71-C3D2C70DC2E1}">
      <dgm:prSet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it-IT" b="1" dirty="0">
              <a:latin typeface="Arial" panose="020B0604020202020204" pitchFamily="34" charset="0"/>
              <a:cs typeface="Arial" panose="020B0604020202020204" pitchFamily="34" charset="0"/>
            </a:rPr>
            <a:t>ALGORITMI</a:t>
          </a:r>
          <a:endParaRPr lang="en-US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CDB3AFB-2473-47F3-BFB6-98448A406C50}" type="parTrans" cxnId="{7092AB9F-81F2-4C43-B12F-50E229DACF24}">
      <dgm:prSet/>
      <dgm:spPr/>
      <dgm:t>
        <a:bodyPr/>
        <a:lstStyle/>
        <a:p>
          <a:endParaRPr lang="en-US"/>
        </a:p>
      </dgm:t>
    </dgm:pt>
    <dgm:pt modelId="{6A5FE22C-01DB-49C9-BD9F-511A0F9B5A94}" type="sibTrans" cxnId="{7092AB9F-81F2-4C43-B12F-50E229DACF24}">
      <dgm:prSet/>
      <dgm:spPr/>
      <dgm:t>
        <a:bodyPr/>
        <a:lstStyle/>
        <a:p>
          <a:endParaRPr lang="en-US"/>
        </a:p>
      </dgm:t>
    </dgm:pt>
    <dgm:pt modelId="{9CB0ED0C-D4F1-4163-A249-6A7A207330DE}" type="pres">
      <dgm:prSet presAssocID="{19F2B8F1-DCD7-4B9C-942A-B717544E8AD0}" presName="outerComposite" presStyleCnt="0">
        <dgm:presLayoutVars>
          <dgm:chMax val="5"/>
          <dgm:dir/>
          <dgm:resizeHandles val="exact"/>
        </dgm:presLayoutVars>
      </dgm:prSet>
      <dgm:spPr/>
    </dgm:pt>
    <dgm:pt modelId="{CA307FD4-66CB-4CD3-8C46-4B2556AAF658}" type="pres">
      <dgm:prSet presAssocID="{19F2B8F1-DCD7-4B9C-942A-B717544E8AD0}" presName="dummyMaxCanvas" presStyleCnt="0">
        <dgm:presLayoutVars/>
      </dgm:prSet>
      <dgm:spPr/>
    </dgm:pt>
    <dgm:pt modelId="{535E30D8-1336-47BD-9748-587AF3204F1A}" type="pres">
      <dgm:prSet presAssocID="{19F2B8F1-DCD7-4B9C-942A-B717544E8AD0}" presName="FourNodes_1" presStyleLbl="node1" presStyleIdx="0" presStyleCnt="4" custLinFactNeighborX="-438" custLinFactNeighborY="-3495">
        <dgm:presLayoutVars>
          <dgm:bulletEnabled val="1"/>
        </dgm:presLayoutVars>
      </dgm:prSet>
      <dgm:spPr/>
    </dgm:pt>
    <dgm:pt modelId="{AE023ABB-383D-4E5F-BF27-3584C7E91745}" type="pres">
      <dgm:prSet presAssocID="{19F2B8F1-DCD7-4B9C-942A-B717544E8AD0}" presName="FourNodes_2" presStyleLbl="node1" presStyleIdx="1" presStyleCnt="4">
        <dgm:presLayoutVars>
          <dgm:bulletEnabled val="1"/>
        </dgm:presLayoutVars>
      </dgm:prSet>
      <dgm:spPr/>
    </dgm:pt>
    <dgm:pt modelId="{5D86FAAA-B1F1-4313-BFE0-3DAA7651E37F}" type="pres">
      <dgm:prSet presAssocID="{19F2B8F1-DCD7-4B9C-942A-B717544E8AD0}" presName="FourNodes_3" presStyleLbl="node1" presStyleIdx="2" presStyleCnt="4">
        <dgm:presLayoutVars>
          <dgm:bulletEnabled val="1"/>
        </dgm:presLayoutVars>
      </dgm:prSet>
      <dgm:spPr/>
    </dgm:pt>
    <dgm:pt modelId="{456A7D83-B2CE-4B0F-B42B-74BDCD3FA9D5}" type="pres">
      <dgm:prSet presAssocID="{19F2B8F1-DCD7-4B9C-942A-B717544E8AD0}" presName="FourNodes_4" presStyleLbl="node1" presStyleIdx="3" presStyleCnt="4">
        <dgm:presLayoutVars>
          <dgm:bulletEnabled val="1"/>
        </dgm:presLayoutVars>
      </dgm:prSet>
      <dgm:spPr/>
    </dgm:pt>
    <dgm:pt modelId="{D51CBA81-CE2E-4933-9D51-FB2E74B83B7E}" type="pres">
      <dgm:prSet presAssocID="{19F2B8F1-DCD7-4B9C-942A-B717544E8AD0}" presName="FourConn_1-2" presStyleLbl="fgAccFollowNode1" presStyleIdx="0" presStyleCnt="3">
        <dgm:presLayoutVars>
          <dgm:bulletEnabled val="1"/>
        </dgm:presLayoutVars>
      </dgm:prSet>
      <dgm:spPr/>
    </dgm:pt>
    <dgm:pt modelId="{8A43FC8E-D784-4E15-B7AE-2E0AC87C05C6}" type="pres">
      <dgm:prSet presAssocID="{19F2B8F1-DCD7-4B9C-942A-B717544E8AD0}" presName="FourConn_2-3" presStyleLbl="fgAccFollowNode1" presStyleIdx="1" presStyleCnt="3">
        <dgm:presLayoutVars>
          <dgm:bulletEnabled val="1"/>
        </dgm:presLayoutVars>
      </dgm:prSet>
      <dgm:spPr/>
    </dgm:pt>
    <dgm:pt modelId="{44CAB2F2-433B-452B-AC11-F2C1CE9EB6D9}" type="pres">
      <dgm:prSet presAssocID="{19F2B8F1-DCD7-4B9C-942A-B717544E8AD0}" presName="FourConn_3-4" presStyleLbl="fgAccFollowNode1" presStyleIdx="2" presStyleCnt="3">
        <dgm:presLayoutVars>
          <dgm:bulletEnabled val="1"/>
        </dgm:presLayoutVars>
      </dgm:prSet>
      <dgm:spPr/>
    </dgm:pt>
    <dgm:pt modelId="{340E4DF5-7279-41F7-BD17-A2F6F20F0F76}" type="pres">
      <dgm:prSet presAssocID="{19F2B8F1-DCD7-4B9C-942A-B717544E8AD0}" presName="FourNodes_1_text" presStyleLbl="node1" presStyleIdx="3" presStyleCnt="4">
        <dgm:presLayoutVars>
          <dgm:bulletEnabled val="1"/>
        </dgm:presLayoutVars>
      </dgm:prSet>
      <dgm:spPr/>
    </dgm:pt>
    <dgm:pt modelId="{F9A97123-2A86-42FD-BF22-6DC6DB2EF9D2}" type="pres">
      <dgm:prSet presAssocID="{19F2B8F1-DCD7-4B9C-942A-B717544E8AD0}" presName="FourNodes_2_text" presStyleLbl="node1" presStyleIdx="3" presStyleCnt="4">
        <dgm:presLayoutVars>
          <dgm:bulletEnabled val="1"/>
        </dgm:presLayoutVars>
      </dgm:prSet>
      <dgm:spPr/>
    </dgm:pt>
    <dgm:pt modelId="{423EEA84-B875-4F5F-894C-597678889C56}" type="pres">
      <dgm:prSet presAssocID="{19F2B8F1-DCD7-4B9C-942A-B717544E8AD0}" presName="FourNodes_3_text" presStyleLbl="node1" presStyleIdx="3" presStyleCnt="4">
        <dgm:presLayoutVars>
          <dgm:bulletEnabled val="1"/>
        </dgm:presLayoutVars>
      </dgm:prSet>
      <dgm:spPr/>
    </dgm:pt>
    <dgm:pt modelId="{6659DBC9-EB07-4F44-9DC8-F29C2CB1B765}" type="pres">
      <dgm:prSet presAssocID="{19F2B8F1-DCD7-4B9C-942A-B717544E8AD0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5E832302-18BE-4D57-A209-C7A9497C96F7}" srcId="{19F2B8F1-DCD7-4B9C-942A-B717544E8AD0}" destId="{AAA7D9E8-F3AB-482F-A309-51115A81DF55}" srcOrd="2" destOrd="0" parTransId="{561944FB-1B00-430A-9CB6-8B0EB28428A9}" sibTransId="{B5E3FBCC-B8A2-4133-B54C-F7C926263D92}"/>
    <dgm:cxn modelId="{73BDF808-95A1-4B66-BDD9-734442E6DD31}" type="presOf" srcId="{2A0134AA-6766-4ED3-B58A-D1DA4D077A1B}" destId="{F9A97123-2A86-42FD-BF22-6DC6DB2EF9D2}" srcOrd="1" destOrd="0" presId="urn:microsoft.com/office/officeart/2005/8/layout/vProcess5"/>
    <dgm:cxn modelId="{976E6724-5C62-41AB-B345-0CB0948464CA}" type="presOf" srcId="{19F2B8F1-DCD7-4B9C-942A-B717544E8AD0}" destId="{9CB0ED0C-D4F1-4163-A249-6A7A207330DE}" srcOrd="0" destOrd="0" presId="urn:microsoft.com/office/officeart/2005/8/layout/vProcess5"/>
    <dgm:cxn modelId="{77DFFD25-AB03-44BB-B134-084A394EE49A}" srcId="{19F2B8F1-DCD7-4B9C-942A-B717544E8AD0}" destId="{1CAFB556-6124-40EE-A8AF-8D3BFDF80282}" srcOrd="0" destOrd="0" parTransId="{7FED82D5-7E93-473A-90D8-6973A18B6472}" sibTransId="{85EE5EFB-93A0-4A35-8474-E0318DE74777}"/>
    <dgm:cxn modelId="{64657C2D-5B64-483D-9B40-43D4CCA67FBB}" type="presOf" srcId="{85EE5EFB-93A0-4A35-8474-E0318DE74777}" destId="{D51CBA81-CE2E-4933-9D51-FB2E74B83B7E}" srcOrd="0" destOrd="0" presId="urn:microsoft.com/office/officeart/2005/8/layout/vProcess5"/>
    <dgm:cxn modelId="{895CBB65-1D15-4367-A888-0B5951ED9DF1}" type="presOf" srcId="{1CAFB556-6124-40EE-A8AF-8D3BFDF80282}" destId="{535E30D8-1336-47BD-9748-587AF3204F1A}" srcOrd="0" destOrd="0" presId="urn:microsoft.com/office/officeart/2005/8/layout/vProcess5"/>
    <dgm:cxn modelId="{FA528551-9888-48C4-8FF3-FCB9927D1A8C}" type="presOf" srcId="{5838CE43-750B-4C6F-AC71-C3D2C70DC2E1}" destId="{456A7D83-B2CE-4B0F-B42B-74BDCD3FA9D5}" srcOrd="0" destOrd="0" presId="urn:microsoft.com/office/officeart/2005/8/layout/vProcess5"/>
    <dgm:cxn modelId="{C8B04455-0FC6-48DF-B7EA-B55B5B84D7E9}" type="presOf" srcId="{B5E3FBCC-B8A2-4133-B54C-F7C926263D92}" destId="{44CAB2F2-433B-452B-AC11-F2C1CE9EB6D9}" srcOrd="0" destOrd="0" presId="urn:microsoft.com/office/officeart/2005/8/layout/vProcess5"/>
    <dgm:cxn modelId="{64480883-D80C-4FED-9E0A-2186F91219D2}" type="presOf" srcId="{5838CE43-750B-4C6F-AC71-C3D2C70DC2E1}" destId="{6659DBC9-EB07-4F44-9DC8-F29C2CB1B765}" srcOrd="1" destOrd="0" presId="urn:microsoft.com/office/officeart/2005/8/layout/vProcess5"/>
    <dgm:cxn modelId="{7092AB9F-81F2-4C43-B12F-50E229DACF24}" srcId="{19F2B8F1-DCD7-4B9C-942A-B717544E8AD0}" destId="{5838CE43-750B-4C6F-AC71-C3D2C70DC2E1}" srcOrd="3" destOrd="0" parTransId="{0CDB3AFB-2473-47F3-BFB6-98448A406C50}" sibTransId="{6A5FE22C-01DB-49C9-BD9F-511A0F9B5A94}"/>
    <dgm:cxn modelId="{715337A4-83BF-4E89-AEA8-544ECF308DB1}" type="presOf" srcId="{AAA7D9E8-F3AB-482F-A309-51115A81DF55}" destId="{5D86FAAA-B1F1-4313-BFE0-3DAA7651E37F}" srcOrd="0" destOrd="0" presId="urn:microsoft.com/office/officeart/2005/8/layout/vProcess5"/>
    <dgm:cxn modelId="{1AB405B6-AA5C-4CCA-89B6-6104C26F77D2}" type="presOf" srcId="{2A0134AA-6766-4ED3-B58A-D1DA4D077A1B}" destId="{AE023ABB-383D-4E5F-BF27-3584C7E91745}" srcOrd="0" destOrd="0" presId="urn:microsoft.com/office/officeart/2005/8/layout/vProcess5"/>
    <dgm:cxn modelId="{AFF52FBB-EAC6-403D-976F-74F0A9FC1228}" type="presOf" srcId="{99E0589E-2555-4DF1-B7DC-C5902B41010D}" destId="{8A43FC8E-D784-4E15-B7AE-2E0AC87C05C6}" srcOrd="0" destOrd="0" presId="urn:microsoft.com/office/officeart/2005/8/layout/vProcess5"/>
    <dgm:cxn modelId="{F7B19CCE-441C-43E3-8387-D0A98FBF65A4}" type="presOf" srcId="{AAA7D9E8-F3AB-482F-A309-51115A81DF55}" destId="{423EEA84-B875-4F5F-894C-597678889C56}" srcOrd="1" destOrd="0" presId="urn:microsoft.com/office/officeart/2005/8/layout/vProcess5"/>
    <dgm:cxn modelId="{865660D8-1AC4-4BF6-B282-E21B2C21F03A}" type="presOf" srcId="{1CAFB556-6124-40EE-A8AF-8D3BFDF80282}" destId="{340E4DF5-7279-41F7-BD17-A2F6F20F0F76}" srcOrd="1" destOrd="0" presId="urn:microsoft.com/office/officeart/2005/8/layout/vProcess5"/>
    <dgm:cxn modelId="{DCCA27FE-AF06-4114-A81F-DAD1C5B8FC5E}" srcId="{19F2B8F1-DCD7-4B9C-942A-B717544E8AD0}" destId="{2A0134AA-6766-4ED3-B58A-D1DA4D077A1B}" srcOrd="1" destOrd="0" parTransId="{4D12A59C-1459-4FE8-8A35-DB94BDD9511C}" sibTransId="{99E0589E-2555-4DF1-B7DC-C5902B41010D}"/>
    <dgm:cxn modelId="{BF2BC1F4-1F12-4E1C-951E-A9F95BEE1A66}" type="presParOf" srcId="{9CB0ED0C-D4F1-4163-A249-6A7A207330DE}" destId="{CA307FD4-66CB-4CD3-8C46-4B2556AAF658}" srcOrd="0" destOrd="0" presId="urn:microsoft.com/office/officeart/2005/8/layout/vProcess5"/>
    <dgm:cxn modelId="{B3691D49-B6EE-4879-92EB-5EFD4D003631}" type="presParOf" srcId="{9CB0ED0C-D4F1-4163-A249-6A7A207330DE}" destId="{535E30D8-1336-47BD-9748-587AF3204F1A}" srcOrd="1" destOrd="0" presId="urn:microsoft.com/office/officeart/2005/8/layout/vProcess5"/>
    <dgm:cxn modelId="{81C10EA5-DB3E-47CB-99A5-16450129F42B}" type="presParOf" srcId="{9CB0ED0C-D4F1-4163-A249-6A7A207330DE}" destId="{AE023ABB-383D-4E5F-BF27-3584C7E91745}" srcOrd="2" destOrd="0" presId="urn:microsoft.com/office/officeart/2005/8/layout/vProcess5"/>
    <dgm:cxn modelId="{4DDBD688-F1FA-48C8-AC0B-9E73ACB0C1CD}" type="presParOf" srcId="{9CB0ED0C-D4F1-4163-A249-6A7A207330DE}" destId="{5D86FAAA-B1F1-4313-BFE0-3DAA7651E37F}" srcOrd="3" destOrd="0" presId="urn:microsoft.com/office/officeart/2005/8/layout/vProcess5"/>
    <dgm:cxn modelId="{F6469E77-C740-44D0-AEF6-F419E18F8F3F}" type="presParOf" srcId="{9CB0ED0C-D4F1-4163-A249-6A7A207330DE}" destId="{456A7D83-B2CE-4B0F-B42B-74BDCD3FA9D5}" srcOrd="4" destOrd="0" presId="urn:microsoft.com/office/officeart/2005/8/layout/vProcess5"/>
    <dgm:cxn modelId="{F6B226AC-F004-416C-9C2A-7AE1D7F09C09}" type="presParOf" srcId="{9CB0ED0C-D4F1-4163-A249-6A7A207330DE}" destId="{D51CBA81-CE2E-4933-9D51-FB2E74B83B7E}" srcOrd="5" destOrd="0" presId="urn:microsoft.com/office/officeart/2005/8/layout/vProcess5"/>
    <dgm:cxn modelId="{81188721-AED6-4558-B9E4-841833093495}" type="presParOf" srcId="{9CB0ED0C-D4F1-4163-A249-6A7A207330DE}" destId="{8A43FC8E-D784-4E15-B7AE-2E0AC87C05C6}" srcOrd="6" destOrd="0" presId="urn:microsoft.com/office/officeart/2005/8/layout/vProcess5"/>
    <dgm:cxn modelId="{C9782EE1-61CA-41A8-8204-9EDF9F62D5EB}" type="presParOf" srcId="{9CB0ED0C-D4F1-4163-A249-6A7A207330DE}" destId="{44CAB2F2-433B-452B-AC11-F2C1CE9EB6D9}" srcOrd="7" destOrd="0" presId="urn:microsoft.com/office/officeart/2005/8/layout/vProcess5"/>
    <dgm:cxn modelId="{4B758984-DEE6-4E5C-8E47-BD9686B804FF}" type="presParOf" srcId="{9CB0ED0C-D4F1-4163-A249-6A7A207330DE}" destId="{340E4DF5-7279-41F7-BD17-A2F6F20F0F76}" srcOrd="8" destOrd="0" presId="urn:microsoft.com/office/officeart/2005/8/layout/vProcess5"/>
    <dgm:cxn modelId="{F63C1844-8A93-464B-8CCE-11E934E19103}" type="presParOf" srcId="{9CB0ED0C-D4F1-4163-A249-6A7A207330DE}" destId="{F9A97123-2A86-42FD-BF22-6DC6DB2EF9D2}" srcOrd="9" destOrd="0" presId="urn:microsoft.com/office/officeart/2005/8/layout/vProcess5"/>
    <dgm:cxn modelId="{6B30A745-22D9-4AC2-BAEE-2889908D80C3}" type="presParOf" srcId="{9CB0ED0C-D4F1-4163-A249-6A7A207330DE}" destId="{423EEA84-B875-4F5F-894C-597678889C56}" srcOrd="10" destOrd="0" presId="urn:microsoft.com/office/officeart/2005/8/layout/vProcess5"/>
    <dgm:cxn modelId="{2984C814-8528-44F6-A646-892A3A68DE25}" type="presParOf" srcId="{9CB0ED0C-D4F1-4163-A249-6A7A207330DE}" destId="{6659DBC9-EB07-4F44-9DC8-F29C2CB1B765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5E30D8-1336-47BD-9748-587AF3204F1A}">
      <dsp:nvSpPr>
        <dsp:cNvPr id="0" name=""/>
        <dsp:cNvSpPr/>
      </dsp:nvSpPr>
      <dsp:spPr>
        <a:xfrm>
          <a:off x="0" y="0"/>
          <a:ext cx="4406968" cy="1212158"/>
        </a:xfrm>
        <a:prstGeom prst="roundRect">
          <a:avLst>
            <a:gd name="adj" fmla="val 10000"/>
          </a:avLst>
        </a:prstGeom>
        <a:solidFill>
          <a:schemeClr val="tx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latin typeface="Arial" panose="020B0604020202020204" pitchFamily="34" charset="0"/>
              <a:cs typeface="Arial" panose="020B0604020202020204" pitchFamily="34" charset="0"/>
            </a:rPr>
            <a:t>SCELTA DEI DATI</a:t>
          </a:r>
          <a:endParaRPr lang="en-US" sz="24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5503" y="35503"/>
        <a:ext cx="2996527" cy="1141152"/>
      </dsp:txXfrm>
    </dsp:sp>
    <dsp:sp modelId="{AE023ABB-383D-4E5F-BF27-3584C7E91745}">
      <dsp:nvSpPr>
        <dsp:cNvPr id="0" name=""/>
        <dsp:cNvSpPr/>
      </dsp:nvSpPr>
      <dsp:spPr>
        <a:xfrm>
          <a:off x="369083" y="1432551"/>
          <a:ext cx="4406968" cy="1212158"/>
        </a:xfrm>
        <a:prstGeom prst="roundRect">
          <a:avLst>
            <a:gd name="adj" fmla="val 10000"/>
          </a:avLst>
        </a:prstGeom>
        <a:solidFill>
          <a:schemeClr val="tx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latin typeface="Arial" panose="020B0604020202020204" pitchFamily="34" charset="0"/>
              <a:cs typeface="Arial" panose="020B0604020202020204" pitchFamily="34" charset="0"/>
            </a:rPr>
            <a:t>DESCRIZIONE E VISUALIZZAZIONE DEI DATI</a:t>
          </a:r>
          <a:endParaRPr lang="en-US" sz="24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04586" y="1468054"/>
        <a:ext cx="3178976" cy="1141152"/>
      </dsp:txXfrm>
    </dsp:sp>
    <dsp:sp modelId="{5D86FAAA-B1F1-4313-BFE0-3DAA7651E37F}">
      <dsp:nvSpPr>
        <dsp:cNvPr id="0" name=""/>
        <dsp:cNvSpPr/>
      </dsp:nvSpPr>
      <dsp:spPr>
        <a:xfrm>
          <a:off x="732658" y="2865102"/>
          <a:ext cx="4406968" cy="1212158"/>
        </a:xfrm>
        <a:prstGeom prst="roundRect">
          <a:avLst>
            <a:gd name="adj" fmla="val 10000"/>
          </a:avLst>
        </a:prstGeom>
        <a:solidFill>
          <a:schemeClr val="tx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latin typeface="Arial" panose="020B0604020202020204" pitchFamily="34" charset="0"/>
              <a:cs typeface="Arial" panose="020B0604020202020204" pitchFamily="34" charset="0"/>
            </a:rPr>
            <a:t>FEATURE SELECTION</a:t>
          </a:r>
          <a:endParaRPr lang="en-US" sz="24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768161" y="2900605"/>
        <a:ext cx="3184484" cy="1141152"/>
      </dsp:txXfrm>
    </dsp:sp>
    <dsp:sp modelId="{456A7D83-B2CE-4B0F-B42B-74BDCD3FA9D5}">
      <dsp:nvSpPr>
        <dsp:cNvPr id="0" name=""/>
        <dsp:cNvSpPr/>
      </dsp:nvSpPr>
      <dsp:spPr>
        <a:xfrm>
          <a:off x="1101742" y="4297653"/>
          <a:ext cx="4406968" cy="1212158"/>
        </a:xfrm>
        <a:prstGeom prst="roundRect">
          <a:avLst>
            <a:gd name="adj" fmla="val 10000"/>
          </a:avLst>
        </a:prstGeom>
        <a:solidFill>
          <a:schemeClr val="tx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400" b="1" kern="1200" dirty="0">
              <a:latin typeface="Arial" panose="020B0604020202020204" pitchFamily="34" charset="0"/>
              <a:cs typeface="Arial" panose="020B0604020202020204" pitchFamily="34" charset="0"/>
            </a:rPr>
            <a:t>ALGORITMI</a:t>
          </a:r>
          <a:endParaRPr lang="en-US" sz="24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37245" y="4333156"/>
        <a:ext cx="3178976" cy="1141152"/>
      </dsp:txXfrm>
    </dsp:sp>
    <dsp:sp modelId="{D51CBA81-CE2E-4933-9D51-FB2E74B83B7E}">
      <dsp:nvSpPr>
        <dsp:cNvPr id="0" name=""/>
        <dsp:cNvSpPr/>
      </dsp:nvSpPr>
      <dsp:spPr>
        <a:xfrm>
          <a:off x="3619065" y="928403"/>
          <a:ext cx="787903" cy="787903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3796343" y="928403"/>
        <a:ext cx="433347" cy="592897"/>
      </dsp:txXfrm>
    </dsp:sp>
    <dsp:sp modelId="{8A43FC8E-D784-4E15-B7AE-2E0AC87C05C6}">
      <dsp:nvSpPr>
        <dsp:cNvPr id="0" name=""/>
        <dsp:cNvSpPr/>
      </dsp:nvSpPr>
      <dsp:spPr>
        <a:xfrm>
          <a:off x="3988149" y="2360954"/>
          <a:ext cx="787903" cy="787903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4165427" y="2360954"/>
        <a:ext cx="433347" cy="592897"/>
      </dsp:txXfrm>
    </dsp:sp>
    <dsp:sp modelId="{44CAB2F2-433B-452B-AC11-F2C1CE9EB6D9}">
      <dsp:nvSpPr>
        <dsp:cNvPr id="0" name=""/>
        <dsp:cNvSpPr/>
      </dsp:nvSpPr>
      <dsp:spPr>
        <a:xfrm>
          <a:off x="4351724" y="3793505"/>
          <a:ext cx="787903" cy="787903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4529002" y="3793505"/>
        <a:ext cx="433347" cy="5928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F1342F-6EFB-470E-97FF-FCF3482C0625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3B8B0A-8D5F-48E8-88F9-3262A353E5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5949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236EB8-165A-4082-A57D-89EA37708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A270383-8F06-42CC-81BD-CCC8293EE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556282C-03D3-4DC1-9D55-4AC6B8C02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FD61F29-5A1B-4995-8820-4BD60E21F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9A3E7E1-45D9-49BE-B053-0DD6469AD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922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EE0E69-FB03-4A09-B343-4A4C665A7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8105B29-CAFB-4D68-BF54-40B2BB24F7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AE26E6E-4437-4610-9A41-1DE403B8F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592FA28-2D2C-4001-8199-EEDAA8A3F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8184D6E-1CF3-4717-B54F-4565D0A16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7881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9992E13-05D4-42B5-ADB4-D5C456BC58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DD26D7E-A2DE-40E5-A3C3-6831C6FB62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8BCAC0-9E1D-4994-917A-98CEC8181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5C9A303-E12C-4806-806D-4206FBD47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CA1F10F-66FF-4E38-A8B9-1BF0AB43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9586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0CED5F-9A34-4119-B1C5-AD399CC6D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975586-72EB-4249-BA7F-F48D36BC6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8DF8C96-4AD2-46CA-ACCC-607CF9C76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C1DAC6A-5A5F-49F4-9994-4A69EFE98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701B67E-5A8E-4D33-A01D-77D1FB658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366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A49CDA-1479-4A7B-9B84-A83A2F8B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9E9B4E2-DB58-4B7E-93ED-1AA692222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C354018-CED1-4E26-8C7E-F2BFC675B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5765297-7405-42D9-B7AF-AF8CD6A09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961428B-3E17-4772-92CC-89D0ACF7E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6644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2498BF-406D-4BC5-BDFA-607D16B31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5E9136-3279-4102-A260-8D34B5A9E5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01C0C93-52C7-4F21-869B-04A809185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7698FE1-37C9-4A2C-958F-40B37F47A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AFD9025-64DF-4A42-A489-242582E9E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B22CE36-F8EA-40B0-87E3-BB20E78DC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9176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A7E180-F92D-4267-9B82-1F956098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71B27F8-59F8-491F-BC73-EC3CAB25C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8CB37B4-67F9-41D2-82DC-B2B4EDBB78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DC87925C-81E2-4314-B55F-331D9D19B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11D9BA1-DA6A-4301-A5E6-45DFA0B93A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E663F69-BBA7-400D-9B3F-7200E64C7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7264BD6-55EA-490A-9EBA-654A72A36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17DA7E8-C051-4CD7-89DB-CBD579ADE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0708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F6E8BE-753B-4CCC-AC37-48FE21348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01A3CC1-6BF3-4613-AA5D-428ED1850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369C109-6100-4B7F-A8AF-5AD1B4F99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571F178-0649-4AC2-AF6A-75524BC20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6279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35BD1E-6DCC-4C74-A7BF-D305D4B37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1C2E4A9-A474-4B86-B25E-62EBCCED3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448D888-7488-4A6B-9F72-26649C069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0399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49700F-5449-443A-AD17-8D92A202D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92BA009-2D0D-484B-AA87-14B013EC8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91D1421-7217-4C87-A38F-E7D81455BE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5F082B5-984E-4B57-9357-B6530BEAE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3DBD9CD-04BF-49D5-8D1A-D814DE9B2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3FAE568-AB69-4DDD-A0A4-DD0A71E57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8272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1E34B5-E55D-4D66-8751-83BA5BED6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BE4B537-9BC9-44A0-9067-FB88D8BD14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B6C88E6-EB17-458B-A8CE-216DA0EC6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71F4A9B-61E6-49E1-9BD0-92F39C089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4EAB035-25D6-425C-814D-38FA2871E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87D11AD-E8C0-4178-A471-C2A1E7AA4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3354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142CC3E-2943-495D-B890-9D71FEECB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87EABCC-7575-47E8-9673-E001E1FF5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C515A4-2D0A-4277-9270-9297D7F95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3AC23-F29F-4AF0-B4AB-52B21692D60C}" type="datetimeFigureOut">
              <a:rPr lang="it-IT" smtClean="0"/>
              <a:t>07/02/2022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1D87D6A-27DF-4784-9516-1F17DF4C5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371A30F-54C3-4D84-B23B-0694034DB5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57468-15F1-4959-8551-21FB657B30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4674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D014C6-81CA-432C-88CE-65C774CD8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12191"/>
          </a:xfrm>
        </p:spPr>
        <p:txBody>
          <a:bodyPr>
            <a:normAutofit fontScale="90000"/>
          </a:bodyPr>
          <a:lstStyle/>
          <a:p>
            <a:r>
              <a:rPr lang="it-IT" b="1" dirty="0"/>
              <a:t>F1WP - Formula Uno Winner </a:t>
            </a:r>
            <a:r>
              <a:rPr lang="it-IT" b="1" dirty="0" err="1"/>
              <a:t>Prediction</a:t>
            </a:r>
            <a:endParaRPr lang="it-IT" b="1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88CD079-2013-4AED-A4C5-F20915D4A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0174" y="927652"/>
            <a:ext cx="9647583" cy="912191"/>
          </a:xfrm>
        </p:spPr>
        <p:txBody>
          <a:bodyPr>
            <a:normAutofit fontScale="85000" lnSpcReduction="10000"/>
          </a:bodyPr>
          <a:lstStyle/>
          <a:p>
            <a:r>
              <a:rPr lang="it-IT" dirty="0"/>
              <a:t>Progetto del corso di Fondamenti di Intelligenza Artificiale, Anno Accademico 2021/2022</a:t>
            </a:r>
          </a:p>
          <a:p>
            <a:r>
              <a:rPr lang="it-IT" dirty="0"/>
              <a:t>Giorgio Angelo Esposito matricola 0512107389</a:t>
            </a:r>
          </a:p>
        </p:txBody>
      </p:sp>
    </p:spTree>
    <p:extLst>
      <p:ext uri="{BB962C8B-B14F-4D97-AF65-F5344CB8AC3E}">
        <p14:creationId xmlns:p14="http://schemas.microsoft.com/office/powerpoint/2010/main" val="454857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923536-29D9-402F-988B-27006F7A6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3629" y="1193292"/>
            <a:ext cx="4474407" cy="4376572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TABELLE SCARTATE – 1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A1BC0C3-341A-4251-89F5-CD3059146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338" y="1193292"/>
            <a:ext cx="5501834" cy="4471416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Possiamo subito dire che le tabelle </a:t>
            </a:r>
            <a:r>
              <a:rPr lang="it-IT" sz="2200" dirty="0" err="1">
                <a:solidFill>
                  <a:schemeClr val="bg1"/>
                </a:solidFill>
              </a:rPr>
              <a:t>lap_times</a:t>
            </a:r>
            <a:r>
              <a:rPr lang="it-IT" sz="2200" dirty="0">
                <a:solidFill>
                  <a:schemeClr val="bg1"/>
                </a:solidFill>
              </a:rPr>
              <a:t>, </a:t>
            </a:r>
            <a:r>
              <a:rPr lang="it-IT" sz="2200" dirty="0" err="1">
                <a:solidFill>
                  <a:schemeClr val="bg1"/>
                </a:solidFill>
              </a:rPr>
              <a:t>pit_stops</a:t>
            </a:r>
            <a:r>
              <a:rPr lang="it-IT" sz="2200" dirty="0">
                <a:solidFill>
                  <a:schemeClr val="bg1"/>
                </a:solidFill>
              </a:rPr>
              <a:t> sono state scartate perché queste informazioni sono disponibili solo durante o dopo la gara, quindi potremmo incappare nel problema del </a:t>
            </a:r>
            <a:r>
              <a:rPr lang="it-IT" sz="2200" i="1" dirty="0">
                <a:solidFill>
                  <a:schemeClr val="bg1"/>
                </a:solidFill>
              </a:rPr>
              <a:t>data </a:t>
            </a:r>
            <a:r>
              <a:rPr lang="it-IT" sz="2200" i="1" dirty="0" err="1">
                <a:solidFill>
                  <a:schemeClr val="bg1"/>
                </a:solidFill>
              </a:rPr>
              <a:t>leakeage</a:t>
            </a:r>
            <a:r>
              <a:rPr lang="it-IT" sz="2200" dirty="0">
                <a:solidFill>
                  <a:schemeClr val="bg1"/>
                </a:solidFill>
              </a:rPr>
              <a:t>: queste caratteristiche sono infatti </a:t>
            </a:r>
            <a:r>
              <a:rPr lang="it-IT" sz="2200" i="1" dirty="0" err="1">
                <a:solidFill>
                  <a:schemeClr val="bg1"/>
                </a:solidFill>
              </a:rPr>
              <a:t>leaky</a:t>
            </a:r>
            <a:r>
              <a:rPr lang="it-IT" sz="2200" i="1" dirty="0">
                <a:solidFill>
                  <a:schemeClr val="bg1"/>
                </a:solidFill>
              </a:rPr>
              <a:t> </a:t>
            </a:r>
            <a:r>
              <a:rPr lang="it-IT" sz="2200" i="1" dirty="0" err="1">
                <a:solidFill>
                  <a:schemeClr val="bg1"/>
                </a:solidFill>
              </a:rPr>
              <a:t>predictor</a:t>
            </a:r>
            <a:r>
              <a:rPr lang="it-IT" sz="2200" i="1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it-IT" sz="2200" i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Altre tabelle sono </a:t>
            </a:r>
            <a:r>
              <a:rPr lang="it-IT" sz="2200" dirty="0" err="1">
                <a:solidFill>
                  <a:schemeClr val="bg1"/>
                </a:solidFill>
              </a:rPr>
              <a:t>driver_results</a:t>
            </a:r>
            <a:r>
              <a:rPr lang="it-IT" sz="2200" dirty="0">
                <a:solidFill>
                  <a:schemeClr val="bg1"/>
                </a:solidFill>
              </a:rPr>
              <a:t> e </a:t>
            </a:r>
            <a:r>
              <a:rPr lang="it-IT" sz="2200" dirty="0" err="1">
                <a:solidFill>
                  <a:schemeClr val="bg1"/>
                </a:solidFill>
              </a:rPr>
              <a:t>constructor_results</a:t>
            </a:r>
            <a:r>
              <a:rPr lang="it-IT" sz="2200" dirty="0">
                <a:solidFill>
                  <a:schemeClr val="bg1"/>
                </a:solidFill>
              </a:rPr>
              <a:t>, perché non forniscono ulteriori informazioni oltre a quelle già disponibili in altre tabelle.</a:t>
            </a: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Le tabelle seasons e status non contengono informazioni utili alla predizione.</a:t>
            </a:r>
          </a:p>
        </p:txBody>
      </p:sp>
    </p:spTree>
    <p:extLst>
      <p:ext uri="{BB962C8B-B14F-4D97-AF65-F5344CB8AC3E}">
        <p14:creationId xmlns:p14="http://schemas.microsoft.com/office/powerpoint/2010/main" val="1497360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923536-29D9-402F-988B-27006F7A6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51026"/>
            <a:ext cx="4474407" cy="4376572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TABELLE SCARTATE – 2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A1BC0C3-341A-4251-89F5-CD3059146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903604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La tabella </a:t>
            </a:r>
            <a:r>
              <a:rPr lang="it-IT" sz="2200" dirty="0" err="1">
                <a:solidFill>
                  <a:schemeClr val="bg1"/>
                </a:solidFill>
              </a:rPr>
              <a:t>qualifying</a:t>
            </a:r>
            <a:r>
              <a:rPr lang="it-IT" sz="2200" dirty="0">
                <a:solidFill>
                  <a:schemeClr val="bg1"/>
                </a:solidFill>
              </a:rPr>
              <a:t> viene scartata per due motivi: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200" dirty="0">
                <a:solidFill>
                  <a:schemeClr val="bg1"/>
                </a:solidFill>
              </a:rPr>
              <a:t>i campi q1,q2 e q3 contengono valori nulli, a causa dei vari cambiamenti avvenuti nel metodo di svolgimento delle qualifiche</a:t>
            </a:r>
          </a:p>
          <a:p>
            <a:pPr marL="457200" indent="-457200">
              <a:buFont typeface="+mj-lt"/>
              <a:buAutoNum type="arabicPeriod"/>
            </a:pPr>
            <a:r>
              <a:rPr lang="it-IT" sz="2200" dirty="0">
                <a:solidFill>
                  <a:schemeClr val="bg1"/>
                </a:solidFill>
              </a:rPr>
              <a:t>i dati che prendiamo in considerazione sono presenti anche in altre tabelle</a:t>
            </a:r>
          </a:p>
        </p:txBody>
      </p:sp>
    </p:spTree>
    <p:extLst>
      <p:ext uri="{BB962C8B-B14F-4D97-AF65-F5344CB8AC3E}">
        <p14:creationId xmlns:p14="http://schemas.microsoft.com/office/powerpoint/2010/main" val="467943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16CFE1-2904-44DA-B814-A9BB6F342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40714"/>
            <a:ext cx="3922072" cy="4376572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Feature selezionate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16C5BB6-DC16-4C1A-A153-A497FF3E8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r>
              <a:rPr lang="it-IT" sz="2200" dirty="0" err="1">
                <a:solidFill>
                  <a:schemeClr val="bg1"/>
                </a:solidFill>
              </a:rPr>
              <a:t>year</a:t>
            </a:r>
            <a:r>
              <a:rPr lang="it-IT" sz="2200" dirty="0">
                <a:solidFill>
                  <a:schemeClr val="bg1"/>
                </a:solidFill>
              </a:rPr>
              <a:t> di races: selezionata per distinguere tra i vari Campionati</a:t>
            </a:r>
          </a:p>
          <a:p>
            <a:r>
              <a:rPr lang="it-IT" sz="2200" dirty="0">
                <a:solidFill>
                  <a:schemeClr val="bg1"/>
                </a:solidFill>
              </a:rPr>
              <a:t>round di races: selezionata per distinguere tra le gare in un Campionato</a:t>
            </a:r>
          </a:p>
          <a:p>
            <a:r>
              <a:rPr lang="it-IT" sz="2200" dirty="0" err="1">
                <a:solidFill>
                  <a:schemeClr val="bg1"/>
                </a:solidFill>
              </a:rPr>
              <a:t>driverRef</a:t>
            </a:r>
            <a:r>
              <a:rPr lang="it-IT" sz="2200" dirty="0">
                <a:solidFill>
                  <a:schemeClr val="bg1"/>
                </a:solidFill>
              </a:rPr>
              <a:t> di driver: mantiene il nome e cognome del pilota</a:t>
            </a:r>
          </a:p>
          <a:p>
            <a:r>
              <a:rPr lang="it-IT" sz="2200" dirty="0" err="1">
                <a:solidFill>
                  <a:schemeClr val="bg1"/>
                </a:solidFill>
              </a:rPr>
              <a:t>constructorRef</a:t>
            </a:r>
            <a:r>
              <a:rPr lang="it-IT" sz="2200" dirty="0">
                <a:solidFill>
                  <a:schemeClr val="bg1"/>
                </a:solidFill>
              </a:rPr>
              <a:t> di </a:t>
            </a:r>
            <a:r>
              <a:rPr lang="it-IT" sz="2200" dirty="0" err="1">
                <a:solidFill>
                  <a:schemeClr val="bg1"/>
                </a:solidFill>
              </a:rPr>
              <a:t>constructors</a:t>
            </a:r>
            <a:r>
              <a:rPr lang="it-IT" sz="2200" dirty="0">
                <a:solidFill>
                  <a:schemeClr val="bg1"/>
                </a:solidFill>
              </a:rPr>
              <a:t>: mantiene il nome del Team</a:t>
            </a:r>
          </a:p>
          <a:p>
            <a:r>
              <a:rPr lang="it-IT" sz="2200" dirty="0" err="1">
                <a:solidFill>
                  <a:schemeClr val="bg1"/>
                </a:solidFill>
              </a:rPr>
              <a:t>circuitRef</a:t>
            </a:r>
            <a:r>
              <a:rPr lang="it-IT" sz="2200" dirty="0">
                <a:solidFill>
                  <a:schemeClr val="bg1"/>
                </a:solidFill>
              </a:rPr>
              <a:t> di </a:t>
            </a:r>
            <a:r>
              <a:rPr lang="it-IT" sz="2200" dirty="0" err="1">
                <a:solidFill>
                  <a:schemeClr val="bg1"/>
                </a:solidFill>
              </a:rPr>
              <a:t>circuits</a:t>
            </a:r>
            <a:r>
              <a:rPr lang="it-IT" sz="2200" dirty="0">
                <a:solidFill>
                  <a:schemeClr val="bg1"/>
                </a:solidFill>
              </a:rPr>
              <a:t>: mantiene il nome del circuito</a:t>
            </a:r>
          </a:p>
        </p:txBody>
      </p:sp>
    </p:spTree>
    <p:extLst>
      <p:ext uri="{BB962C8B-B14F-4D97-AF65-F5344CB8AC3E}">
        <p14:creationId xmlns:p14="http://schemas.microsoft.com/office/powerpoint/2010/main" val="69630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45DFC8-602A-4E6A-8402-5DA1A471C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0673"/>
            <a:ext cx="5501833" cy="46966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 dirty="0" err="1">
                <a:latin typeface="Arial" panose="020B0604020202020204" pitchFamily="34" charset="0"/>
                <a:cs typeface="Arial" panose="020B0604020202020204" pitchFamily="34" charset="0"/>
              </a:rPr>
              <a:t>Posizione</a:t>
            </a: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4800" b="1" dirty="0" err="1">
                <a:latin typeface="Arial" panose="020B0604020202020204" pitchFamily="34" charset="0"/>
                <a:cs typeface="Arial" panose="020B0604020202020204" pitchFamily="34" charset="0"/>
              </a:rPr>
              <a:t>partenza</a:t>
            </a: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4800" b="1" dirty="0" err="1">
                <a:latin typeface="Arial" panose="020B0604020202020204" pitchFamily="34" charset="0"/>
                <a:cs typeface="Arial" panose="020B0604020202020204" pitchFamily="34" charset="0"/>
              </a:rPr>
              <a:t>posizione</a:t>
            </a: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4800" b="1" dirty="0" err="1">
                <a:latin typeface="Arial" panose="020B0604020202020204" pitchFamily="34" charset="0"/>
                <a:cs typeface="Arial" panose="020B0604020202020204" pitchFamily="34" charset="0"/>
              </a:rPr>
              <a:t>arrivo</a:t>
            </a:r>
            <a:endParaRPr lang="en-US" sz="48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3C359F4-E4E3-4FB8-BF50-77C72862E7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0" y="1193291"/>
            <a:ext cx="5501834" cy="44714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Per prima </a:t>
            </a:r>
            <a:r>
              <a:rPr lang="en-US" sz="2200" dirty="0" err="1">
                <a:solidFill>
                  <a:schemeClr val="bg1"/>
                </a:solidFill>
              </a:rPr>
              <a:t>cosa</a:t>
            </a:r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err="1">
                <a:solidFill>
                  <a:schemeClr val="bg1"/>
                </a:solidFill>
              </a:rPr>
              <a:t>osserviamo</a:t>
            </a:r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err="1">
                <a:solidFill>
                  <a:schemeClr val="bg1"/>
                </a:solidFill>
              </a:rPr>
              <a:t>quante</a:t>
            </a:r>
            <a:r>
              <a:rPr lang="en-US" sz="2200" dirty="0">
                <a:solidFill>
                  <a:schemeClr val="bg1"/>
                </a:solidFill>
              </a:rPr>
              <a:t> volte </a:t>
            </a:r>
            <a:r>
              <a:rPr lang="en-US" sz="2200" dirty="0" err="1">
                <a:solidFill>
                  <a:schemeClr val="bg1"/>
                </a:solidFill>
              </a:rPr>
              <a:t>partire</a:t>
            </a:r>
            <a:r>
              <a:rPr lang="en-US" sz="2200" dirty="0">
                <a:solidFill>
                  <a:schemeClr val="bg1"/>
                </a:solidFill>
              </a:rPr>
              <a:t> da una </a:t>
            </a:r>
            <a:r>
              <a:rPr lang="en-US" sz="2200" dirty="0" err="1">
                <a:solidFill>
                  <a:schemeClr val="bg1"/>
                </a:solidFill>
              </a:rPr>
              <a:t>determinata</a:t>
            </a:r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err="1">
                <a:solidFill>
                  <a:schemeClr val="bg1"/>
                </a:solidFill>
              </a:rPr>
              <a:t>posizione</a:t>
            </a:r>
            <a:r>
              <a:rPr lang="en-US" sz="2200" dirty="0">
                <a:solidFill>
                  <a:schemeClr val="bg1"/>
                </a:solidFill>
              </a:rPr>
              <a:t> porta </a:t>
            </a:r>
            <a:r>
              <a:rPr lang="en-US" sz="2200" dirty="0" err="1">
                <a:solidFill>
                  <a:schemeClr val="bg1"/>
                </a:solidFill>
              </a:rPr>
              <a:t>alla</a:t>
            </a:r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200" dirty="0" err="1">
                <a:solidFill>
                  <a:schemeClr val="bg1"/>
                </a:solidFill>
              </a:rPr>
              <a:t>vittoria</a:t>
            </a:r>
            <a:r>
              <a:rPr lang="en-US" sz="2200" dirty="0">
                <a:solidFill>
                  <a:schemeClr val="bg1"/>
                </a:solidFill>
              </a:rPr>
              <a:t> e </a:t>
            </a:r>
            <a:r>
              <a:rPr lang="en-US" sz="2200" dirty="0" err="1">
                <a:solidFill>
                  <a:schemeClr val="bg1"/>
                </a:solidFill>
              </a:rPr>
              <a:t>quante</a:t>
            </a:r>
            <a:r>
              <a:rPr lang="en-US" sz="2200" dirty="0">
                <a:solidFill>
                  <a:schemeClr val="bg1"/>
                </a:solidFill>
              </a:rPr>
              <a:t> volte </a:t>
            </a:r>
            <a:r>
              <a:rPr lang="en-US" sz="2200" dirty="0" err="1">
                <a:solidFill>
                  <a:schemeClr val="bg1"/>
                </a:solidFill>
              </a:rPr>
              <a:t>invece</a:t>
            </a:r>
            <a:r>
              <a:rPr lang="en-US" sz="2200" dirty="0">
                <a:solidFill>
                  <a:schemeClr val="bg1"/>
                </a:solidFill>
              </a:rPr>
              <a:t> no</a:t>
            </a:r>
          </a:p>
        </p:txBody>
      </p:sp>
    </p:spTree>
    <p:extLst>
      <p:ext uri="{BB962C8B-B14F-4D97-AF65-F5344CB8AC3E}">
        <p14:creationId xmlns:p14="http://schemas.microsoft.com/office/powerpoint/2010/main" val="391536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353C1C3-ED52-4138-9854-069DECAA34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92" y="83368"/>
            <a:ext cx="6850965" cy="6774632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974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A74479E2-0F87-42A6-9D16-DD453A23A4C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019801" cy="6132133"/>
          </a:xfrm>
        </p:spPr>
      </p:pic>
      <p:pic>
        <p:nvPicPr>
          <p:cNvPr id="10" name="Segnaposto contenuto 9">
            <a:extLst>
              <a:ext uri="{FF2B5EF4-FFF2-40B4-BE49-F238E27FC236}">
                <a16:creationId xmlns:a16="http://schemas.microsoft.com/office/drawing/2014/main" id="{40CA65D1-A126-4033-A2D7-2897CED788E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210378"/>
            <a:ext cx="6172200" cy="6172200"/>
          </a:xfrm>
        </p:spPr>
      </p:pic>
    </p:spTree>
    <p:extLst>
      <p:ext uri="{BB962C8B-B14F-4D97-AF65-F5344CB8AC3E}">
        <p14:creationId xmlns:p14="http://schemas.microsoft.com/office/powerpoint/2010/main" val="4212396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925CC6-CDD0-4B1C-8BC5-5B76B37DB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26" y="1240714"/>
            <a:ext cx="4562214" cy="4376572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Posizione di arrivo e punti / punti e vittorie (Pilota)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9FB28E6-DE11-4CC0-BEDF-C7FF6C694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Esaminiamo adesso la relazione tra posizione di arrivo e punti e posizione d’arrivo e vittorie di un pilota:</a:t>
            </a:r>
          </a:p>
          <a:p>
            <a:r>
              <a:rPr lang="it-IT" sz="2200" dirty="0">
                <a:solidFill>
                  <a:schemeClr val="bg1"/>
                </a:solidFill>
              </a:rPr>
              <a:t>un pilota che ottiene buoni piazzamenti ha molti punti</a:t>
            </a:r>
          </a:p>
          <a:p>
            <a:r>
              <a:rPr lang="it-IT" sz="2200" dirty="0">
                <a:solidFill>
                  <a:schemeClr val="bg1"/>
                </a:solidFill>
              </a:rPr>
              <a:t>un pilota che ha molti punti ha molte vittorie</a:t>
            </a:r>
          </a:p>
        </p:txBody>
      </p:sp>
    </p:spTree>
    <p:extLst>
      <p:ext uri="{BB962C8B-B14F-4D97-AF65-F5344CB8AC3E}">
        <p14:creationId xmlns:p14="http://schemas.microsoft.com/office/powerpoint/2010/main" val="3577398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191D1084-EC7B-4D00-A66E-6409D6AB26E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72200" cy="6235148"/>
          </a:xfrm>
        </p:spPr>
      </p:pic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82EE58B4-7FCF-48BA-A41E-E464B6A005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15348"/>
            <a:ext cx="6019800" cy="6019800"/>
          </a:xfrm>
        </p:spPr>
      </p:pic>
    </p:spTree>
    <p:extLst>
      <p:ext uri="{BB962C8B-B14F-4D97-AF65-F5344CB8AC3E}">
        <p14:creationId xmlns:p14="http://schemas.microsoft.com/office/powerpoint/2010/main" val="3746668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925CC6-CDD0-4B1C-8BC5-5B76B37DB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87" y="1240714"/>
            <a:ext cx="4429628" cy="4376572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Posizione di arrivo e punti / vittorie (Team)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9FB28E6-DE11-4CC0-BEDF-C7FF6C694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Allo stesso modo vale per i team:</a:t>
            </a:r>
          </a:p>
          <a:p>
            <a:r>
              <a:rPr lang="it-IT" sz="2200" dirty="0">
                <a:solidFill>
                  <a:schemeClr val="bg1"/>
                </a:solidFill>
              </a:rPr>
              <a:t>un Team che ottiene buoni piazzamenti ha molti punti</a:t>
            </a:r>
          </a:p>
          <a:p>
            <a:r>
              <a:rPr lang="it-IT" sz="2200" dirty="0">
                <a:solidFill>
                  <a:schemeClr val="bg1"/>
                </a:solidFill>
              </a:rPr>
              <a:t>un Team che ha molti punti ha molte vittorie</a:t>
            </a:r>
          </a:p>
        </p:txBody>
      </p:sp>
    </p:spTree>
    <p:extLst>
      <p:ext uri="{BB962C8B-B14F-4D97-AF65-F5344CB8AC3E}">
        <p14:creationId xmlns:p14="http://schemas.microsoft.com/office/powerpoint/2010/main" val="14902440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0B3E5868-7CFC-43F2-925D-4B19F4ABF72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2632"/>
            <a:ext cx="6380923" cy="6380923"/>
          </a:xfrm>
        </p:spPr>
      </p:pic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743FEA6F-E92F-4F5B-A100-8E930EE42CB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868" y="352631"/>
            <a:ext cx="5903713" cy="6380924"/>
          </a:xfrm>
        </p:spPr>
      </p:pic>
    </p:spTree>
    <p:extLst>
      <p:ext uri="{BB962C8B-B14F-4D97-AF65-F5344CB8AC3E}">
        <p14:creationId xmlns:p14="http://schemas.microsoft.com/office/powerpoint/2010/main" val="3374021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33EAC4-88CA-495A-B71C-B12C62568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46454"/>
            <a:ext cx="4384885" cy="4376572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DESCRIZIONE DEL PROGETTO</a:t>
            </a:r>
            <a:r>
              <a:rPr lang="it-IT" sz="4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it-IT" sz="4800" dirty="0"/>
              <a:t>	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FFB0A5A-E345-4CD5-9A15-21050D30D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200">
                <a:solidFill>
                  <a:schemeClr val="bg1"/>
                </a:solidFill>
              </a:rPr>
              <a:t>Lo scopo del progetto è quello di utilizzare gli algoritmi di Machine Learning per provare a predire il vincitore delle gare di Formula Uno.</a:t>
            </a:r>
          </a:p>
          <a:p>
            <a:pPr marL="0" indent="0">
              <a:buNone/>
            </a:pPr>
            <a:endParaRPr lang="it-IT" sz="22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it-IT" sz="2200">
                <a:solidFill>
                  <a:schemeClr val="bg1"/>
                </a:solidFill>
              </a:rPr>
              <a:t>Data la natura estremamente dinamica dello sport, viene spontaneo chiedersi chi sarà il vincitore di una gara: proviamo quindi a utilizzare l’Intelligenza Artificiale per rispondere a questa domanda.</a:t>
            </a:r>
          </a:p>
          <a:p>
            <a:pPr marL="0" indent="0">
              <a:buNone/>
            </a:pPr>
            <a:endParaRPr lang="it-IT" sz="22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it-IT" sz="2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931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925CC6-CDD0-4B1C-8BC5-5B76B37DB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40714"/>
            <a:ext cx="4429628" cy="4376572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Numero di incidenti di un pilota durante la carriera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9FB28E6-DE11-4CC0-BEDF-C7FF6C694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93292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Altra feature selezionata è quella relativa al numero di incidenti avuto da un pilota durante la sua carriera: un pilota con molti incidenti è poco probabile abbia un elevato numero di vittorie</a:t>
            </a:r>
          </a:p>
        </p:txBody>
      </p:sp>
    </p:spTree>
    <p:extLst>
      <p:ext uri="{BB962C8B-B14F-4D97-AF65-F5344CB8AC3E}">
        <p14:creationId xmlns:p14="http://schemas.microsoft.com/office/powerpoint/2010/main" val="3049191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2ED3879-A8B1-400A-8496-A80FE0E6D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945" y="1"/>
            <a:ext cx="6857999" cy="6857999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628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925CC6-CDD0-4B1C-8BC5-5B76B37DB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40714"/>
            <a:ext cx="4429628" cy="4376572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Numero di incidenti di un pilota su un circuito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9FB28E6-DE11-4CC0-BEDF-C7FF6C694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93292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Inoltre concentriamoci sul numero di incidenti avuto da un pilota su ogni circuito: può capitare che un circuito sia particolarmente ‘sfortunato’ su un circuito e questo può influenzare la vittoria.</a:t>
            </a:r>
          </a:p>
        </p:txBody>
      </p:sp>
    </p:spTree>
    <p:extLst>
      <p:ext uri="{BB962C8B-B14F-4D97-AF65-F5344CB8AC3E}">
        <p14:creationId xmlns:p14="http://schemas.microsoft.com/office/powerpoint/2010/main" val="440955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5EA5C42-1A5B-436B-92EF-4FB679704A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12542"/>
            <a:ext cx="6745457" cy="6745457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6515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BA03D4-62CB-42A3-86E0-4D27D4469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16523"/>
            <a:ext cx="5189558" cy="4424954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Vittorie dalla pole / Non vittorie dalla pole per circuito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8A16CEC-9B16-4415-BD68-14595612A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Le ultime due </a:t>
            </a:r>
            <a:r>
              <a:rPr lang="it-IT" sz="2200" i="1" dirty="0">
                <a:solidFill>
                  <a:schemeClr val="bg1"/>
                </a:solidFill>
              </a:rPr>
              <a:t>feature</a:t>
            </a:r>
            <a:r>
              <a:rPr lang="it-IT" sz="2200" dirty="0">
                <a:solidFill>
                  <a:schemeClr val="bg1"/>
                </a:solidFill>
              </a:rPr>
              <a:t> selezionate sono le vittorie dalla pole di un circuito e le NON vittorie dalla pole: in determinati circuiti partire dalla Pole Position è fondamentale e può influenzare l’esito di una gara.</a:t>
            </a:r>
            <a:endParaRPr lang="it-IT" sz="22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2499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66E5FFDA-9443-4878-8464-21FE0E970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466" y="-454724"/>
            <a:ext cx="7170875" cy="717087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87727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0F6511-60FE-471F-A571-FE6A16A5A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340" y="707881"/>
            <a:ext cx="4783015" cy="5442238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UNIONE IN UN UNICO FILE           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 descr="Immagine che contiene testo, targa&#10;&#10;Descrizione generata automaticamente">
            <a:extLst>
              <a:ext uri="{FF2B5EF4-FFF2-40B4-BE49-F238E27FC236}">
                <a16:creationId xmlns:a16="http://schemas.microsoft.com/office/drawing/2014/main" id="{F5329B7C-29A9-470C-84F0-A254027A6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868" y="619059"/>
            <a:ext cx="4951828" cy="5342295"/>
          </a:xfrm>
        </p:spPr>
      </p:pic>
    </p:spTree>
    <p:extLst>
      <p:ext uri="{BB962C8B-B14F-4D97-AF65-F5344CB8AC3E}">
        <p14:creationId xmlns:p14="http://schemas.microsoft.com/office/powerpoint/2010/main" val="3303645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EBC6C7-248A-4DA8-B02F-7C4DEC97F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0" y="1240714"/>
            <a:ext cx="4380945" cy="4376572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ALGORITMI E VALUTAZIONI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15793CF-238F-4F93-9F5D-A2E3BD2EF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Si è trattato il problema sia tramite algoritmi di regressione che di classificazione:</a:t>
            </a: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  <a:p>
            <a:r>
              <a:rPr lang="it-IT" sz="2200" dirty="0">
                <a:solidFill>
                  <a:schemeClr val="bg1"/>
                </a:solidFill>
              </a:rPr>
              <a:t>Nel caso della regressione, sono stati utilizzati la regressione lineare multipla e gli alberi decisionali, valutati secondo la MSE, MAE e RMSE</a:t>
            </a: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  <a:p>
            <a:r>
              <a:rPr lang="it-IT" sz="2200" dirty="0">
                <a:solidFill>
                  <a:schemeClr val="bg1"/>
                </a:solidFill>
              </a:rPr>
              <a:t>Nel caso della classificazione, sono stati utilizzati gli alberi decisionali e il </a:t>
            </a:r>
            <a:r>
              <a:rPr lang="it-IT" sz="2200" dirty="0" err="1">
                <a:solidFill>
                  <a:schemeClr val="bg1"/>
                </a:solidFill>
              </a:rPr>
              <a:t>Naive</a:t>
            </a:r>
            <a:r>
              <a:rPr lang="it-IT" sz="2200" dirty="0">
                <a:solidFill>
                  <a:schemeClr val="bg1"/>
                </a:solidFill>
              </a:rPr>
              <a:t> </a:t>
            </a:r>
            <a:r>
              <a:rPr lang="it-IT" sz="2200" dirty="0" err="1">
                <a:solidFill>
                  <a:schemeClr val="bg1"/>
                </a:solidFill>
              </a:rPr>
              <a:t>Bayes</a:t>
            </a:r>
            <a:r>
              <a:rPr lang="it-IT" sz="2200" dirty="0">
                <a:solidFill>
                  <a:schemeClr val="bg1"/>
                </a:solidFill>
              </a:rPr>
              <a:t>, valutati secondo il punteggio di accuratezza e matrice di confusione</a:t>
            </a:r>
          </a:p>
          <a:p>
            <a:endParaRPr lang="it-IT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Per allenare gli algoritmi si sono utilizzati i Campionati antecedenti al 2020, usando poi quello del 2020 come test e il 2021 come demo.</a:t>
            </a:r>
          </a:p>
        </p:txBody>
      </p:sp>
    </p:spTree>
    <p:extLst>
      <p:ext uri="{BB962C8B-B14F-4D97-AF65-F5344CB8AC3E}">
        <p14:creationId xmlns:p14="http://schemas.microsoft.com/office/powerpoint/2010/main" val="1646440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B7C84DC4-5D45-430F-A008-A3E56CEC30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054" y="1868931"/>
            <a:ext cx="4906060" cy="3562847"/>
          </a:xfr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62048DFF-0448-466B-989F-CA0A29D52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284" y="4831619"/>
            <a:ext cx="2429214" cy="600159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0C9213ED-3F52-49C7-BB36-F05B7A4844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284" y="1868931"/>
            <a:ext cx="2448267" cy="666843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E91FF21-74E4-460B-BCAE-33A22F216DB4}"/>
              </a:ext>
            </a:extLst>
          </p:cNvPr>
          <p:cNvSpPr txBox="1"/>
          <p:nvPr/>
        </p:nvSpPr>
        <p:spPr>
          <a:xfrm>
            <a:off x="1139483" y="1367463"/>
            <a:ext cx="3643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Regressione lineare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CEC4561-C52D-4CF1-985D-7E4BE3697914}"/>
              </a:ext>
            </a:extLst>
          </p:cNvPr>
          <p:cNvSpPr txBox="1"/>
          <p:nvPr/>
        </p:nvSpPr>
        <p:spPr>
          <a:xfrm>
            <a:off x="1174633" y="4369953"/>
            <a:ext cx="4069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Alberi decisionali (regressione)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4B8CCD2-EE4A-4AD0-9A21-D46033C8CC3B}"/>
              </a:ext>
            </a:extLst>
          </p:cNvPr>
          <p:cNvSpPr txBox="1"/>
          <p:nvPr/>
        </p:nvSpPr>
        <p:spPr>
          <a:xfrm>
            <a:off x="6095999" y="1367462"/>
            <a:ext cx="4363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Alberi decisionali (classificazione)</a:t>
            </a:r>
          </a:p>
        </p:txBody>
      </p:sp>
    </p:spTree>
    <p:extLst>
      <p:ext uri="{BB962C8B-B14F-4D97-AF65-F5344CB8AC3E}">
        <p14:creationId xmlns:p14="http://schemas.microsoft.com/office/powerpoint/2010/main" val="10815088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B8187AFB-1336-48A5-882F-4E35498339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2221"/>
            <a:ext cx="9659698" cy="4220164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3BB591E8-F381-441D-B392-675E2BF039DB}"/>
              </a:ext>
            </a:extLst>
          </p:cNvPr>
          <p:cNvSpPr txBox="1"/>
          <p:nvPr/>
        </p:nvSpPr>
        <p:spPr>
          <a:xfrm>
            <a:off x="132522" y="159026"/>
            <a:ext cx="7222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Arial" panose="020B0604020202020204" pitchFamily="34" charset="0"/>
                <a:cs typeface="Arial" panose="020B0604020202020204" pitchFamily="34" charset="0"/>
              </a:rPr>
              <a:t>DEMO - 1</a:t>
            </a:r>
          </a:p>
        </p:txBody>
      </p:sp>
    </p:spTree>
    <p:extLst>
      <p:ext uri="{BB962C8B-B14F-4D97-AF65-F5344CB8AC3E}">
        <p14:creationId xmlns:p14="http://schemas.microsoft.com/office/powerpoint/2010/main" val="2258126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0B4A125-11FB-4C60-AF8B-A40DC3545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535"/>
            <a:ext cx="12191999" cy="1135737"/>
          </a:xfrm>
        </p:spPr>
        <p:txBody>
          <a:bodyPr>
            <a:normAutofit/>
          </a:bodyPr>
          <a:lstStyle/>
          <a:p>
            <a:r>
              <a:rPr lang="it-IT" sz="3600" dirty="0"/>
              <a:t>SPECIFICA </a:t>
            </a:r>
            <a:r>
              <a:rPr lang="it-IT" sz="3600" b="1" dirty="0"/>
              <a:t>PEAS </a:t>
            </a:r>
            <a:r>
              <a:rPr lang="it-IT" sz="3600" dirty="0"/>
              <a:t>(</a:t>
            </a:r>
            <a:r>
              <a:rPr lang="it-IT" sz="3600" b="1" dirty="0"/>
              <a:t>P</a:t>
            </a:r>
            <a:r>
              <a:rPr lang="it-IT" sz="3600" dirty="0"/>
              <a:t>erformance, </a:t>
            </a:r>
            <a:r>
              <a:rPr lang="it-IT" sz="3600" b="1" dirty="0"/>
              <a:t>E</a:t>
            </a:r>
            <a:r>
              <a:rPr lang="it-IT" sz="3600" dirty="0"/>
              <a:t>nvironment, </a:t>
            </a:r>
            <a:r>
              <a:rPr lang="it-IT" sz="3600" b="1" dirty="0" err="1"/>
              <a:t>A</a:t>
            </a:r>
            <a:r>
              <a:rPr lang="it-IT" sz="3600" dirty="0" err="1"/>
              <a:t>ctuators</a:t>
            </a:r>
            <a:r>
              <a:rPr lang="it-IT" sz="3600" dirty="0"/>
              <a:t>, </a:t>
            </a:r>
            <a:r>
              <a:rPr lang="it-IT" sz="3600" b="1" dirty="0" err="1"/>
              <a:t>S</a:t>
            </a:r>
            <a:r>
              <a:rPr lang="it-IT" sz="3600" dirty="0" err="1"/>
              <a:t>ensors</a:t>
            </a:r>
            <a:r>
              <a:rPr lang="it-IT" sz="3600" dirty="0"/>
              <a:t>)</a:t>
            </a:r>
            <a:endParaRPr lang="it-IT" sz="3600" b="1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D1C9CFC-F985-4010-B97F-B346442B9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it-IT" sz="2000"/>
          </a:p>
          <a:p>
            <a:pPr marL="0" indent="0">
              <a:buNone/>
            </a:pPr>
            <a:endParaRPr lang="it-IT" sz="20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F50BDA59-9277-4C00-A643-E78480DAB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841" y="1198488"/>
            <a:ext cx="8658315" cy="556296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611533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3BB591E8-F381-441D-B392-675E2BF039DB}"/>
              </a:ext>
            </a:extLst>
          </p:cNvPr>
          <p:cNvSpPr txBox="1"/>
          <p:nvPr/>
        </p:nvSpPr>
        <p:spPr>
          <a:xfrm>
            <a:off x="132522" y="159026"/>
            <a:ext cx="7222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Arial" panose="020B0604020202020204" pitchFamily="34" charset="0"/>
                <a:cs typeface="Arial" panose="020B0604020202020204" pitchFamily="34" charset="0"/>
              </a:rPr>
              <a:t>DEMO - 2</a:t>
            </a:r>
          </a:p>
        </p:txBody>
      </p:sp>
      <p:pic>
        <p:nvPicPr>
          <p:cNvPr id="3" name="Immagine 2" descr="Immagine che contiene tavolo&#10;&#10;Descrizione generata automaticamente">
            <a:extLst>
              <a:ext uri="{FF2B5EF4-FFF2-40B4-BE49-F238E27FC236}">
                <a16:creationId xmlns:a16="http://schemas.microsoft.com/office/drawing/2014/main" id="{1DCF2F88-3109-4C46-B2B8-A086F3A566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4383"/>
            <a:ext cx="9650172" cy="3067478"/>
          </a:xfrm>
          <a:prstGeom prst="rect">
            <a:avLst/>
          </a:prstGeom>
        </p:spPr>
      </p:pic>
      <p:pic>
        <p:nvPicPr>
          <p:cNvPr id="6" name="Immagine 5" descr="Immagine che contiene tavolo&#10;&#10;Descrizione generata automaticamente">
            <a:extLst>
              <a:ext uri="{FF2B5EF4-FFF2-40B4-BE49-F238E27FC236}">
                <a16:creationId xmlns:a16="http://schemas.microsoft.com/office/drawing/2014/main" id="{A01432B6-3668-41FB-A11D-4E3003EAA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1861"/>
            <a:ext cx="9650172" cy="155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4087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373A0BB-918C-4A11-8868-5B344B6D0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4672" y="71431"/>
            <a:ext cx="4948230" cy="5509815"/>
          </a:xfrm>
          <a:noFill/>
        </p:spPr>
        <p:txBody>
          <a:bodyPr anchor="t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RIASSUMENDO</a:t>
            </a: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1BFF9B96-E5BA-4393-914E-C357D1879F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6588080"/>
              </p:ext>
            </p:extLst>
          </p:nvPr>
        </p:nvGraphicFramePr>
        <p:xfrm>
          <a:off x="3293426" y="986599"/>
          <a:ext cx="5508711" cy="5509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81057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6DDC2D42-0C38-4F8B-8BDB-22C99740BF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296" y="43244"/>
            <a:ext cx="6808704" cy="680870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A810CC4-3262-48EE-8A26-C03CD58B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PAIRPLOT di  RESULTS</a:t>
            </a:r>
          </a:p>
        </p:txBody>
      </p:sp>
    </p:spTree>
    <p:extLst>
      <p:ext uri="{BB962C8B-B14F-4D97-AF65-F5344CB8AC3E}">
        <p14:creationId xmlns:p14="http://schemas.microsoft.com/office/powerpoint/2010/main" val="37555977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A810CC4-3262-48EE-8A26-C03CD58B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SCATTERPLOT</a:t>
            </a:r>
            <a:br>
              <a:rPr lang="en-US" sz="2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800" b="1" dirty="0" err="1">
                <a:solidFill>
                  <a:srgbClr val="FFFFFF"/>
                </a:solidFill>
              </a:rPr>
              <a:t>f</a:t>
            </a:r>
            <a:r>
              <a:rPr lang="en-US" sz="28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ra</a:t>
            </a:r>
            <a:r>
              <a:rPr lang="en-US" sz="2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GRID e POSITIONORDER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20C3E711-9C52-453C-9F93-EE6C0B3B14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804" y="-596498"/>
            <a:ext cx="7664196" cy="766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2695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A810CC4-3262-48EE-8A26-C03CD58B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3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PAIRPLOT di  DRIVER_STANDINGS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8354A1EC-5C61-4364-953E-524CAC53F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234" y="-56212"/>
            <a:ext cx="7155766" cy="691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8828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A810CC4-3262-48EE-8A26-C03CD58B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SCATTERPLOT</a:t>
            </a:r>
            <a:br>
              <a:rPr lang="en-US" sz="2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8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fra</a:t>
            </a:r>
            <a:r>
              <a:rPr lang="en-US" sz="2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POSITIONORDER e POINTS</a:t>
            </a:r>
          </a:p>
        </p:txBody>
      </p:sp>
      <p:pic>
        <p:nvPicPr>
          <p:cNvPr id="6" name="Segnaposto contenuto 5" descr="Immagine che contiene tavolo&#10;&#10;Descrizione generata automaticamente">
            <a:extLst>
              <a:ext uri="{FF2B5EF4-FFF2-40B4-BE49-F238E27FC236}">
                <a16:creationId xmlns:a16="http://schemas.microsoft.com/office/drawing/2014/main" id="{AD7473DA-F92A-4407-B21A-4902DB30D4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351" y="-108819"/>
            <a:ext cx="7578763" cy="757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08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A810CC4-3262-48EE-8A26-C03CD58B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SCATTERPLOT</a:t>
            </a:r>
            <a:br>
              <a:rPr lang="en-US" sz="33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3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fra WINS e POINTS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9F2A80F6-F357-408A-A1A7-42CA32696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8437" y="0"/>
            <a:ext cx="7522567" cy="721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3883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A810CC4-3262-48EE-8A26-C03CD58B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22" y="1967266"/>
            <a:ext cx="3320006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700" b="1" kern="12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PAIRPLOT di  CONSTRUCTOR_STANDINGS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F91A3FD3-9CCD-4C16-AA05-FA16E5CA6E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480" y="5480"/>
            <a:ext cx="6852520" cy="6852520"/>
          </a:xfrm>
        </p:spPr>
      </p:pic>
    </p:spTree>
    <p:extLst>
      <p:ext uri="{BB962C8B-B14F-4D97-AF65-F5344CB8AC3E}">
        <p14:creationId xmlns:p14="http://schemas.microsoft.com/office/powerpoint/2010/main" val="24420710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A810CC4-3262-48EE-8A26-C03CD58B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SCATTERPLOT</a:t>
            </a:r>
            <a:br>
              <a:rPr lang="en-US" sz="2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8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fra</a:t>
            </a:r>
            <a:r>
              <a:rPr lang="en-US" sz="2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POSITIONORDER e POINTS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AD383072-AAD5-431F-8FFE-038D58065A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458" y="-411272"/>
            <a:ext cx="7882464" cy="7882464"/>
          </a:xfrm>
        </p:spPr>
      </p:pic>
    </p:spTree>
    <p:extLst>
      <p:ext uri="{BB962C8B-B14F-4D97-AF65-F5344CB8AC3E}">
        <p14:creationId xmlns:p14="http://schemas.microsoft.com/office/powerpoint/2010/main" val="31985905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A810CC4-3262-48EE-8A26-C03CD58B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SCATTERPLOT</a:t>
            </a:r>
            <a:br>
              <a:rPr lang="en-US" sz="33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3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fra WINS e POINTS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033E0858-EF14-42D0-8E64-A91F9DFA1D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875" y="-692626"/>
            <a:ext cx="7812125" cy="7812125"/>
          </a:xfrm>
        </p:spPr>
      </p:pic>
    </p:spTree>
    <p:extLst>
      <p:ext uri="{BB962C8B-B14F-4D97-AF65-F5344CB8AC3E}">
        <p14:creationId xmlns:p14="http://schemas.microsoft.com/office/powerpoint/2010/main" val="1242573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6A4288-A819-4580-A215-5966683F8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09941"/>
            <a:ext cx="3943227" cy="2676340"/>
          </a:xfrm>
        </p:spPr>
        <p:txBody>
          <a:bodyPr anchor="ctr">
            <a:normAutofit/>
          </a:bodyPr>
          <a:lstStyle/>
          <a:p>
            <a:r>
              <a:rPr lang="it-IT" sz="4800" dirty="0"/>
              <a:t>        </a:t>
            </a:r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STRUMENTI UTILIZZATI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C97648-1B2E-4191-9264-E2EC4AEFF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745588"/>
            <a:ext cx="5501834" cy="5205046"/>
          </a:xfrm>
        </p:spPr>
        <p:txBody>
          <a:bodyPr anchor="ctr">
            <a:normAutofit fontScale="92500" lnSpcReduction="10000"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Python: linguaggio molto popolare nell’ambito del Machine Learning grazie alle numerose librerie che permettono di creare programmi efficaci su questa materia</a:t>
            </a:r>
          </a:p>
          <a:p>
            <a:r>
              <a:rPr lang="it-IT" sz="2400" dirty="0" err="1">
                <a:solidFill>
                  <a:schemeClr val="bg1"/>
                </a:solidFill>
              </a:rPr>
              <a:t>numpy</a:t>
            </a:r>
            <a:r>
              <a:rPr lang="it-IT" sz="2400" dirty="0">
                <a:solidFill>
                  <a:schemeClr val="bg1"/>
                </a:solidFill>
              </a:rPr>
              <a:t>: libreria open-source che permette computazioni matematiche in Python </a:t>
            </a:r>
          </a:p>
          <a:p>
            <a:r>
              <a:rPr lang="it-IT" sz="2400" dirty="0" err="1">
                <a:solidFill>
                  <a:schemeClr val="bg1"/>
                </a:solidFill>
              </a:rPr>
              <a:t>pandas</a:t>
            </a:r>
            <a:r>
              <a:rPr lang="it-IT" sz="2400" dirty="0">
                <a:solidFill>
                  <a:schemeClr val="bg1"/>
                </a:solidFill>
              </a:rPr>
              <a:t>: libreria utilizzata per l’analisi dei dati e la loro manipolazione </a:t>
            </a:r>
          </a:p>
          <a:p>
            <a:r>
              <a:rPr lang="it-IT" sz="2400" dirty="0" err="1">
                <a:solidFill>
                  <a:schemeClr val="bg1"/>
                </a:solidFill>
              </a:rPr>
              <a:t>matplotlib</a:t>
            </a:r>
            <a:r>
              <a:rPr lang="it-IT" sz="2400" dirty="0">
                <a:solidFill>
                  <a:schemeClr val="bg1"/>
                </a:solidFill>
              </a:rPr>
              <a:t>: libreria utilizzata per la creazione di grafici in Python</a:t>
            </a:r>
          </a:p>
          <a:p>
            <a:r>
              <a:rPr lang="it-IT" sz="2400" dirty="0" err="1">
                <a:solidFill>
                  <a:schemeClr val="bg1"/>
                </a:solidFill>
              </a:rPr>
              <a:t>seaborn</a:t>
            </a:r>
            <a:r>
              <a:rPr lang="it-IT" sz="2400" dirty="0">
                <a:solidFill>
                  <a:schemeClr val="bg1"/>
                </a:solidFill>
              </a:rPr>
              <a:t>: libreria per la visualizzazione di dati che si basa su </a:t>
            </a:r>
            <a:r>
              <a:rPr lang="it-IT" sz="2400" dirty="0" err="1">
                <a:solidFill>
                  <a:schemeClr val="bg1"/>
                </a:solidFill>
              </a:rPr>
              <a:t>matplotlib</a:t>
            </a:r>
            <a:endParaRPr lang="it-IT" sz="2400" dirty="0">
              <a:solidFill>
                <a:schemeClr val="bg1"/>
              </a:solidFill>
            </a:endParaRPr>
          </a:p>
          <a:p>
            <a:r>
              <a:rPr lang="it-IT" sz="2400" dirty="0" err="1">
                <a:solidFill>
                  <a:schemeClr val="bg1"/>
                </a:solidFill>
              </a:rPr>
              <a:t>scikit-learn</a:t>
            </a:r>
            <a:r>
              <a:rPr lang="it-IT" sz="2400" dirty="0">
                <a:solidFill>
                  <a:schemeClr val="bg1"/>
                </a:solidFill>
              </a:rPr>
              <a:t>: libreria che permette di utilizzare gli algoritmi di Machine Learning in Python </a:t>
            </a:r>
          </a:p>
          <a:p>
            <a:endParaRPr lang="it-IT" sz="1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39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gnaposto testo 2">
            <a:extLst>
              <a:ext uri="{FF2B5EF4-FFF2-40B4-BE49-F238E27FC236}">
                <a16:creationId xmlns:a16="http://schemas.microsoft.com/office/drawing/2014/main" id="{C1DE6DC3-3D8E-4E58-805D-5549A3051561}"/>
              </a:ext>
            </a:extLst>
          </p:cNvPr>
          <p:cNvSpPr txBox="1">
            <a:spLocks/>
          </p:cNvSpPr>
          <p:nvPr/>
        </p:nvSpPr>
        <p:spPr>
          <a:xfrm>
            <a:off x="839787" y="25638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b="1" dirty="0">
                <a:latin typeface="Arial" panose="020B0604020202020204" pitchFamily="34" charset="0"/>
                <a:cs typeface="Arial" panose="020B0604020202020204" pitchFamily="34" charset="0"/>
              </a:rPr>
              <a:t>APPRENDIMENTO SUPERVISIONATO</a:t>
            </a:r>
          </a:p>
        </p:txBody>
      </p:sp>
      <p:sp>
        <p:nvSpPr>
          <p:cNvPr id="15" name="Segnaposto contenuto 3">
            <a:extLst>
              <a:ext uri="{FF2B5EF4-FFF2-40B4-BE49-F238E27FC236}">
                <a16:creationId xmlns:a16="http://schemas.microsoft.com/office/drawing/2014/main" id="{68D0945D-E129-4F6F-A181-8042D2E38286}"/>
              </a:ext>
            </a:extLst>
          </p:cNvPr>
          <p:cNvSpPr txBox="1">
            <a:spLocks/>
          </p:cNvSpPr>
          <p:nvPr/>
        </p:nvSpPr>
        <p:spPr>
          <a:xfrm>
            <a:off x="741361" y="1336673"/>
            <a:ext cx="5157787" cy="48529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it-IT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2000" dirty="0"/>
              <a:t>L’agente apprende usando dati etichettati il valore di una variabile detta </a:t>
            </a:r>
            <a:r>
              <a:rPr lang="it-IT" sz="2000" b="1" dirty="0"/>
              <a:t>DIPENDENTE</a:t>
            </a:r>
            <a:r>
              <a:rPr lang="it-IT" sz="2000" dirty="0"/>
              <a:t>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it-IT" sz="20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2000" dirty="0"/>
              <a:t>In ogni osservazione, il valore di questa variabile è conosciuto.</a:t>
            </a:r>
            <a:endParaRPr lang="it-IT" sz="2400" dirty="0"/>
          </a:p>
        </p:txBody>
      </p:sp>
      <p:sp>
        <p:nvSpPr>
          <p:cNvPr id="17" name="Segnaposto testo 4">
            <a:extLst>
              <a:ext uri="{FF2B5EF4-FFF2-40B4-BE49-F238E27FC236}">
                <a16:creationId xmlns:a16="http://schemas.microsoft.com/office/drawing/2014/main" id="{6281E9A4-C9DD-4DB8-BEEE-927BC3ED80E9}"/>
              </a:ext>
            </a:extLst>
          </p:cNvPr>
          <p:cNvSpPr txBox="1">
            <a:spLocks/>
          </p:cNvSpPr>
          <p:nvPr/>
        </p:nvSpPr>
        <p:spPr>
          <a:xfrm>
            <a:off x="6169025" y="256381"/>
            <a:ext cx="537361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b="1" dirty="0">
                <a:latin typeface="Arial" panose="020B0604020202020204" pitchFamily="34" charset="0"/>
                <a:cs typeface="Arial" panose="020B0604020202020204" pitchFamily="34" charset="0"/>
              </a:rPr>
              <a:t>APPRENDIMENTO NON SUPERVSIONATO</a:t>
            </a:r>
          </a:p>
        </p:txBody>
      </p:sp>
      <p:sp>
        <p:nvSpPr>
          <p:cNvPr id="20" name="Segnaposto contenuto 5">
            <a:extLst>
              <a:ext uri="{FF2B5EF4-FFF2-40B4-BE49-F238E27FC236}">
                <a16:creationId xmlns:a16="http://schemas.microsoft.com/office/drawing/2014/main" id="{6B99AFF9-FC2D-4234-BC1D-B25E6C913B48}"/>
              </a:ext>
            </a:extLst>
          </p:cNvPr>
          <p:cNvSpPr txBox="1">
            <a:spLocks/>
          </p:cNvSpPr>
          <p:nvPr/>
        </p:nvSpPr>
        <p:spPr>
          <a:xfrm>
            <a:off x="6096000" y="1336673"/>
            <a:ext cx="5183188" cy="485299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it-IT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2000" dirty="0"/>
              <a:t>L’agente apprende usando dati </a:t>
            </a:r>
            <a:r>
              <a:rPr lang="it-IT" sz="2000" b="1" dirty="0"/>
              <a:t>NON</a:t>
            </a:r>
            <a:r>
              <a:rPr lang="it-IT" sz="2000" dirty="0"/>
              <a:t> etichettati il valore di una variabile detta </a:t>
            </a:r>
            <a:r>
              <a:rPr lang="it-IT" sz="2000" b="1" dirty="0"/>
              <a:t>DIPENDENTE</a:t>
            </a:r>
            <a:r>
              <a:rPr lang="it-IT" sz="20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it-IT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2000" dirty="0"/>
              <a:t>In ogni osservazione, il valore di questa variabile </a:t>
            </a:r>
            <a:r>
              <a:rPr lang="it-IT" sz="2000" b="1" dirty="0"/>
              <a:t>NON</a:t>
            </a:r>
            <a:r>
              <a:rPr lang="it-IT" sz="2000" dirty="0"/>
              <a:t> è noto.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635240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gnaposto testo 2">
            <a:extLst>
              <a:ext uri="{FF2B5EF4-FFF2-40B4-BE49-F238E27FC236}">
                <a16:creationId xmlns:a16="http://schemas.microsoft.com/office/drawing/2014/main" id="{5F3A34BB-ADF7-4047-93F1-CF9CF4F1B03C}"/>
              </a:ext>
            </a:extLst>
          </p:cNvPr>
          <p:cNvSpPr txBox="1">
            <a:spLocks/>
          </p:cNvSpPr>
          <p:nvPr/>
        </p:nvSpPr>
        <p:spPr>
          <a:xfrm>
            <a:off x="836612" y="295147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b="1" dirty="0">
                <a:latin typeface="Arial" panose="020B0604020202020204" pitchFamily="34" charset="0"/>
                <a:cs typeface="Arial" panose="020B0604020202020204" pitchFamily="34" charset="0"/>
              </a:rPr>
              <a:t>CLASSIFICAZIONE</a:t>
            </a:r>
          </a:p>
        </p:txBody>
      </p:sp>
      <p:sp>
        <p:nvSpPr>
          <p:cNvPr id="15" name="Segnaposto contenuto 3">
            <a:extLst>
              <a:ext uri="{FF2B5EF4-FFF2-40B4-BE49-F238E27FC236}">
                <a16:creationId xmlns:a16="http://schemas.microsoft.com/office/drawing/2014/main" id="{F4AC431E-3760-4C74-90ED-67B25F04F400}"/>
              </a:ext>
            </a:extLst>
          </p:cNvPr>
          <p:cNvSpPr txBox="1">
            <a:spLocks/>
          </p:cNvSpPr>
          <p:nvPr/>
        </p:nvSpPr>
        <p:spPr>
          <a:xfrm>
            <a:off x="836611" y="1414205"/>
            <a:ext cx="5157787" cy="37011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it-IT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2000" dirty="0"/>
              <a:t>L’output prodotto da un agente è di tipo </a:t>
            </a:r>
            <a:r>
              <a:rPr lang="it-IT" sz="2000" b="1" dirty="0"/>
              <a:t>DISCRETO</a:t>
            </a:r>
          </a:p>
        </p:txBody>
      </p:sp>
      <p:sp>
        <p:nvSpPr>
          <p:cNvPr id="17" name="Segnaposto testo 4">
            <a:extLst>
              <a:ext uri="{FF2B5EF4-FFF2-40B4-BE49-F238E27FC236}">
                <a16:creationId xmlns:a16="http://schemas.microsoft.com/office/drawing/2014/main" id="{EF152A73-59CB-4602-907D-F383613CF1FF}"/>
              </a:ext>
            </a:extLst>
          </p:cNvPr>
          <p:cNvSpPr txBox="1">
            <a:spLocks/>
          </p:cNvSpPr>
          <p:nvPr/>
        </p:nvSpPr>
        <p:spPr>
          <a:xfrm>
            <a:off x="6172200" y="256381"/>
            <a:ext cx="518318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b="1" dirty="0">
                <a:latin typeface="Arial" panose="020B0604020202020204" pitchFamily="34" charset="0"/>
                <a:cs typeface="Arial" panose="020B0604020202020204" pitchFamily="34" charset="0"/>
              </a:rPr>
              <a:t>REGRESSIONE</a:t>
            </a:r>
          </a:p>
        </p:txBody>
      </p:sp>
      <p:sp>
        <p:nvSpPr>
          <p:cNvPr id="20" name="Segnaposto contenuto 5">
            <a:extLst>
              <a:ext uri="{FF2B5EF4-FFF2-40B4-BE49-F238E27FC236}">
                <a16:creationId xmlns:a16="http://schemas.microsoft.com/office/drawing/2014/main" id="{8EF34B66-77B1-434C-8A51-DD12D6BC1B26}"/>
              </a:ext>
            </a:extLst>
          </p:cNvPr>
          <p:cNvSpPr txBox="1">
            <a:spLocks/>
          </p:cNvSpPr>
          <p:nvPr/>
        </p:nvSpPr>
        <p:spPr>
          <a:xfrm>
            <a:off x="5953682" y="1535017"/>
            <a:ext cx="5183188" cy="465464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it-IT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it-IT" sz="2000" dirty="0"/>
              <a:t>L’output prodotto da un agente è di tipo </a:t>
            </a:r>
            <a:r>
              <a:rPr lang="it-IT" sz="2000" b="1" dirty="0"/>
              <a:t>CONTINUO</a:t>
            </a:r>
          </a:p>
        </p:txBody>
      </p:sp>
    </p:spTree>
    <p:extLst>
      <p:ext uri="{BB962C8B-B14F-4D97-AF65-F5344CB8AC3E}">
        <p14:creationId xmlns:p14="http://schemas.microsoft.com/office/powerpoint/2010/main" val="2568073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65749A-E902-4E67-A86F-A0D4CED1B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049" y="1240714"/>
            <a:ext cx="3616856" cy="4376572"/>
          </a:xfrm>
        </p:spPr>
        <p:txBody>
          <a:bodyPr anchor="ctr">
            <a:normAutofit/>
          </a:bodyPr>
          <a:lstStyle/>
          <a:p>
            <a:r>
              <a:rPr lang="it-IT" sz="3700" b="1" dirty="0">
                <a:latin typeface="Arial" panose="020B0604020202020204" pitchFamily="34" charset="0"/>
                <a:cs typeface="Arial" panose="020B0604020202020204" pitchFamily="34" charset="0"/>
              </a:rPr>
              <a:t>MATRICE DI CONFUSIONE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E2DA8CA-5556-4043-BF72-8DBE24BC4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719666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La matrice di confusione restituisce la rappresentazione dell’accuratezza del classificatore: va a contare in quanti casi l’algoritmo ha correttamente predetto il valore di un etichetta del test set</a:t>
            </a: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F9CF6F78-BC92-4749-B348-90870DFDB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121064"/>
              </p:ext>
            </p:extLst>
          </p:nvPr>
        </p:nvGraphicFramePr>
        <p:xfrm>
          <a:off x="6096000" y="3842245"/>
          <a:ext cx="5501833" cy="2441861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2002059">
                  <a:extLst>
                    <a:ext uri="{9D8B030D-6E8A-4147-A177-3AD203B41FA5}">
                      <a16:colId xmlns:a16="http://schemas.microsoft.com/office/drawing/2014/main" val="2967009964"/>
                    </a:ext>
                  </a:extLst>
                </a:gridCol>
                <a:gridCol w="1701085">
                  <a:extLst>
                    <a:ext uri="{9D8B030D-6E8A-4147-A177-3AD203B41FA5}">
                      <a16:colId xmlns:a16="http://schemas.microsoft.com/office/drawing/2014/main" val="3747091739"/>
                    </a:ext>
                  </a:extLst>
                </a:gridCol>
                <a:gridCol w="1798689">
                  <a:extLst>
                    <a:ext uri="{9D8B030D-6E8A-4147-A177-3AD203B41FA5}">
                      <a16:colId xmlns:a16="http://schemas.microsoft.com/office/drawing/2014/main" val="3956877155"/>
                    </a:ext>
                  </a:extLst>
                </a:gridCol>
              </a:tblGrid>
              <a:tr h="959095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1" dirty="0"/>
                        <a:t>ISTANZE REALMENTE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b="1" dirty="0"/>
                        <a:t>ISTANZE REALMENTE 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549087"/>
                  </a:ext>
                </a:extLst>
              </a:tr>
              <a:tr h="741383">
                <a:tc>
                  <a:txBody>
                    <a:bodyPr/>
                    <a:lstStyle/>
                    <a:p>
                      <a:r>
                        <a:rPr lang="it-IT" b="1" dirty="0"/>
                        <a:t>ISTANZE PREDETTE COME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FP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919927"/>
                  </a:ext>
                </a:extLst>
              </a:tr>
              <a:tr h="741383">
                <a:tc>
                  <a:txBody>
                    <a:bodyPr/>
                    <a:lstStyle/>
                    <a:p>
                      <a:r>
                        <a:rPr lang="it-IT" b="1" dirty="0"/>
                        <a:t>ISTANZE PREDETTE COME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FN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0084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5516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65749A-E902-4E67-A86F-A0D4CED1B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049" y="1240714"/>
            <a:ext cx="3616856" cy="4376572"/>
          </a:xfrm>
        </p:spPr>
        <p:txBody>
          <a:bodyPr anchor="ctr">
            <a:normAutofit/>
          </a:bodyPr>
          <a:lstStyle/>
          <a:p>
            <a:r>
              <a:rPr lang="it-IT" sz="3700" b="1" dirty="0">
                <a:latin typeface="Arial" panose="020B0604020202020204" pitchFamily="34" charset="0"/>
                <a:cs typeface="Arial" panose="020B0604020202020204" pitchFamily="34" charset="0"/>
              </a:rPr>
              <a:t>MAE, MSE, RMAE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5E2DA8CA-5556-4043-BF72-8DBE24BC4F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5999" y="719666"/>
                <a:ext cx="5501834" cy="4471416"/>
              </a:xfrm>
            </p:spPr>
            <p:txBody>
              <a:bodyPr anchor="ctr">
                <a:normAutofit/>
              </a:bodyPr>
              <a:lstStyle/>
              <a:p>
                <a:r>
                  <a:rPr lang="it-IT" sz="2400" b="1" dirty="0">
                    <a:solidFill>
                      <a:schemeClr val="bg1"/>
                    </a:solidFill>
                  </a:rPr>
                  <a:t>Mean Absolute </a:t>
                </a:r>
                <a:r>
                  <a:rPr lang="it-IT" sz="2400" b="1" dirty="0" err="1">
                    <a:solidFill>
                      <a:schemeClr val="bg1"/>
                    </a:solidFill>
                  </a:rPr>
                  <a:t>Error</a:t>
                </a:r>
                <a:r>
                  <a:rPr lang="it-IT" sz="2200" dirty="0">
                    <a:solidFill>
                      <a:schemeClr val="bg1"/>
                    </a:solidFill>
                  </a:rPr>
                  <a:t>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it-IT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| </m:t>
                            </m:r>
                            <m:acc>
                              <m:accPr>
                                <m:chr m:val="̂"/>
                                <m:ctrlPr>
                                  <a:rPr lang="it-IT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it-IT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it-IT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acc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|</m:t>
                            </m:r>
                          </m:e>
                        </m:nary>
                      </m:num>
                      <m:den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it-IT" sz="2400" dirty="0">
                    <a:solidFill>
                      <a:schemeClr val="bg1"/>
                    </a:solidFill>
                  </a:rPr>
                  <a:t> : </a:t>
                </a:r>
                <a:r>
                  <a:rPr lang="it-IT" sz="2000" dirty="0">
                    <a:solidFill>
                      <a:schemeClr val="bg1"/>
                    </a:solidFill>
                  </a:rPr>
                  <a:t>è la differenza media tra valori predetti e valori reali del dataset</a:t>
                </a:r>
                <a:endParaRPr lang="it-IT" sz="2400" dirty="0">
                  <a:solidFill>
                    <a:schemeClr val="bg1"/>
                  </a:solidFill>
                </a:endParaRPr>
              </a:p>
              <a:p>
                <a:r>
                  <a:rPr lang="it-IT" sz="2400" b="1" dirty="0" err="1">
                    <a:solidFill>
                      <a:schemeClr val="bg1"/>
                    </a:solidFill>
                  </a:rPr>
                  <a:t>Mean</a:t>
                </a:r>
                <a:r>
                  <a:rPr lang="it-IT" sz="2400" b="1" dirty="0">
                    <a:solidFill>
                      <a:schemeClr val="bg1"/>
                    </a:solidFill>
                  </a:rPr>
                  <a:t> </a:t>
                </a:r>
                <a:r>
                  <a:rPr lang="it-IT" sz="2400" b="1" dirty="0" err="1">
                    <a:solidFill>
                      <a:schemeClr val="bg1"/>
                    </a:solidFill>
                  </a:rPr>
                  <a:t>Squared</a:t>
                </a:r>
                <a:r>
                  <a:rPr lang="it-IT" sz="2400" b="1" dirty="0">
                    <a:solidFill>
                      <a:schemeClr val="bg1"/>
                    </a:solidFill>
                  </a:rPr>
                  <a:t> </a:t>
                </a:r>
                <a:r>
                  <a:rPr lang="it-IT" sz="2400" b="1" dirty="0" err="1">
                    <a:solidFill>
                      <a:schemeClr val="bg1"/>
                    </a:solidFill>
                  </a:rPr>
                  <a:t>Error</a:t>
                </a:r>
                <a:r>
                  <a:rPr lang="it-IT" sz="2400" dirty="0">
                    <a:solidFill>
                      <a:schemeClr val="bg1"/>
                    </a:solidFill>
                  </a:rPr>
                  <a:t>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24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limLoc m:val="subSup"/>
                            <m:ctrlPr>
                              <a:rPr lang="it-IT" sz="24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it-IT" sz="24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  <m:r>
                              <a:rPr lang="it-IT" sz="24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it-IT" sz="24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  <m:sup>
                            <m:r>
                              <a:rPr lang="it-IT" sz="24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p>
                          <m:e>
                            <m:sSup>
                              <m:sSupPr>
                                <m:ctrlPr>
                                  <a:rPr lang="it-IT" sz="2400" b="1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it-IT" sz="24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it-IT" sz="24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it-IT" sz="24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  <m:r>
                                      <a:rPr lang="it-IT" sz="24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e>
                                </m:acc>
                                <m:r>
                                  <a:rPr lang="it-IT" sz="24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it-IT" sz="24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𝒚</m:t>
                                </m:r>
                                <m:r>
                                  <a:rPr lang="it-IT" sz="24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)</m:t>
                                </m:r>
                              </m:e>
                              <m:sup>
                                <m:r>
                                  <a:rPr lang="it-IT" sz="2400" b="1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p>
                            </m:sSup>
                          </m:e>
                        </m:nary>
                      </m:num>
                      <m:den>
                        <m:r>
                          <a:rPr lang="it-IT" sz="24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den>
                    </m:f>
                  </m:oMath>
                </a14:m>
                <a:r>
                  <a:rPr lang="it-IT" sz="2400" b="1" dirty="0">
                    <a:solidFill>
                      <a:schemeClr val="bg1"/>
                    </a:solidFill>
                  </a:rPr>
                  <a:t> </a:t>
                </a:r>
                <a:r>
                  <a:rPr lang="it-IT" sz="2400" dirty="0">
                    <a:solidFill>
                      <a:schemeClr val="bg1"/>
                    </a:solidFill>
                  </a:rPr>
                  <a:t>: </a:t>
                </a:r>
                <a:r>
                  <a:rPr lang="it-IT" sz="2000" dirty="0">
                    <a:solidFill>
                      <a:schemeClr val="bg1"/>
                    </a:solidFill>
                  </a:rPr>
                  <a:t>è l’errore quadratico medio commesso sui dati nel test set</a:t>
                </a:r>
              </a:p>
              <a:p>
                <a:r>
                  <a:rPr lang="it-IT" sz="2400" b="1" dirty="0">
                    <a:solidFill>
                      <a:schemeClr val="bg1"/>
                    </a:solidFill>
                  </a:rPr>
                  <a:t>Root </a:t>
                </a:r>
                <a:r>
                  <a:rPr lang="it-IT" sz="2400" b="1" dirty="0" err="1">
                    <a:solidFill>
                      <a:schemeClr val="bg1"/>
                    </a:solidFill>
                  </a:rPr>
                  <a:t>Mean</a:t>
                </a:r>
                <a:r>
                  <a:rPr lang="it-IT" sz="2400" b="1" dirty="0">
                    <a:solidFill>
                      <a:schemeClr val="bg1"/>
                    </a:solidFill>
                  </a:rPr>
                  <a:t> Absolute </a:t>
                </a:r>
                <a:r>
                  <a:rPr lang="it-IT" sz="2400" b="1" dirty="0" err="1">
                    <a:solidFill>
                      <a:schemeClr val="bg1"/>
                    </a:solidFill>
                  </a:rPr>
                  <a:t>Error</a:t>
                </a:r>
                <a:r>
                  <a:rPr lang="it-IT" sz="2200" dirty="0">
                    <a:solidFill>
                      <a:schemeClr val="bg1"/>
                    </a:solidFill>
                  </a:rPr>
                  <a:t>: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it-IT" sz="22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it-IT" sz="2000" b="1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limLoc m:val="subSup"/>
                                <m:ctrlPr>
                                  <a:rPr lang="it-IT" sz="20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5"/>
                                  </m:rPr>
                                  <a:rPr lang="it-IT" sz="20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𝒊</m:t>
                                </m:r>
                                <m:r>
                                  <a:rPr lang="it-IT" sz="20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it-IT" sz="20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  <m:sup>
                                <m:r>
                                  <a:rPr lang="it-IT" sz="20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it-IT" sz="20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it-IT" sz="20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it-IT" sz="2000" b="1" i="1">
                                            <a:solidFill>
                                              <a:schemeClr val="bg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it-IT" sz="2000" b="1" i="1">
                                            <a:solidFill>
                                              <a:schemeClr val="bg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𝒚</m:t>
                                        </m:r>
                                        <m:r>
                                          <a:rPr lang="it-IT" sz="2000" b="1" i="1">
                                            <a:solidFill>
                                              <a:schemeClr val="bg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e>
                                    </m:acc>
                                    <m:r>
                                      <a:rPr lang="it-IT" sz="20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−</m:t>
                                    </m:r>
                                    <m:r>
                                      <a:rPr lang="it-IT" sz="20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  <m:r>
                                      <a:rPr lang="it-IT" sz="20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)</m:t>
                                    </m:r>
                                  </m:e>
                                  <m:sup>
                                    <m:r>
                                      <a:rPr lang="it-IT" sz="2000" b="1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e>
                            </m:nary>
                          </m:num>
                          <m:den>
                            <m:r>
                              <a:rPr lang="it-IT" sz="2000" b="1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𝒏</m:t>
                            </m:r>
                          </m:den>
                        </m:f>
                      </m:e>
                    </m:rad>
                  </m:oMath>
                </a14:m>
                <a:r>
                  <a:rPr lang="it-IT" sz="2200" dirty="0">
                    <a:solidFill>
                      <a:schemeClr val="bg1"/>
                    </a:solidFill>
                  </a:rPr>
                  <a:t> : </a:t>
                </a:r>
                <a:r>
                  <a:rPr lang="it-IT" sz="2000" dirty="0">
                    <a:solidFill>
                      <a:schemeClr val="bg1"/>
                    </a:solidFill>
                  </a:rPr>
                  <a:t>la radice quadrata dell’errore quadratico medio commesso sui dati del test set</a:t>
                </a:r>
                <a:endParaRPr lang="it-IT" sz="2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5E2DA8CA-5556-4043-BF72-8DBE24BC4F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5999" y="719666"/>
                <a:ext cx="5501834" cy="4471416"/>
              </a:xfrm>
              <a:blipFill>
                <a:blip r:embed="rId2"/>
                <a:stretch>
                  <a:fillRect l="-1440" r="-77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467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65749A-E902-4E67-A86F-A0D4CED1B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852" y="1240714"/>
            <a:ext cx="4440587" cy="4376572"/>
          </a:xfrm>
        </p:spPr>
        <p:txBody>
          <a:bodyPr anchor="ctr">
            <a:normAutofit/>
          </a:bodyPr>
          <a:lstStyle/>
          <a:p>
            <a:r>
              <a:rPr lang="it-IT" sz="3700" b="1" dirty="0">
                <a:latin typeface="Arial" panose="020B0604020202020204" pitchFamily="34" charset="0"/>
                <a:cs typeface="Arial" panose="020B0604020202020204" pitchFamily="34" charset="0"/>
              </a:rPr>
              <a:t>PROPIETA’ DELLA REGRESSIONE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E2DA8CA-5556-4043-BF72-8DBE24BC4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45870"/>
            <a:ext cx="5501834" cy="4471416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Affinché la regressione sia utilizzabile devono valere diverse </a:t>
            </a:r>
            <a:r>
              <a:rPr lang="it-IT" sz="2200" dirty="0" err="1">
                <a:solidFill>
                  <a:schemeClr val="bg1"/>
                </a:solidFill>
              </a:rPr>
              <a:t>propietà</a:t>
            </a:r>
            <a:r>
              <a:rPr lang="it-IT" sz="2200" dirty="0">
                <a:solidFill>
                  <a:schemeClr val="bg1"/>
                </a:solidFill>
              </a:rPr>
              <a:t> sui dati:</a:t>
            </a: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  <a:p>
            <a:r>
              <a:rPr lang="it-IT" sz="2200" b="1" dirty="0">
                <a:solidFill>
                  <a:schemeClr val="bg1"/>
                </a:solidFill>
              </a:rPr>
              <a:t>Linearità dei dati</a:t>
            </a:r>
            <a:r>
              <a:rPr lang="it-IT" sz="2200" dirty="0">
                <a:solidFill>
                  <a:schemeClr val="bg1"/>
                </a:solidFill>
              </a:rPr>
              <a:t>: la relazione tra variabile dipendente e indipendente deve essere lineare</a:t>
            </a:r>
          </a:p>
          <a:p>
            <a:r>
              <a:rPr lang="it-IT" sz="2200" b="1" dirty="0">
                <a:solidFill>
                  <a:schemeClr val="bg1"/>
                </a:solidFill>
              </a:rPr>
              <a:t>Normalità dei residui</a:t>
            </a:r>
            <a:r>
              <a:rPr lang="it-IT" sz="2200" dirty="0">
                <a:solidFill>
                  <a:schemeClr val="bg1"/>
                </a:solidFill>
              </a:rPr>
              <a:t>: gli errori residui devono essere normalmente distribuiti</a:t>
            </a:r>
          </a:p>
          <a:p>
            <a:r>
              <a:rPr lang="it-IT" sz="2200" b="1" dirty="0">
                <a:solidFill>
                  <a:schemeClr val="bg1"/>
                </a:solidFill>
              </a:rPr>
              <a:t>Omoschedasticità</a:t>
            </a:r>
            <a:r>
              <a:rPr lang="it-IT" sz="2200" dirty="0">
                <a:solidFill>
                  <a:schemeClr val="bg1"/>
                </a:solidFill>
              </a:rPr>
              <a:t>: gli errori residui devono avere una varianza costante</a:t>
            </a:r>
          </a:p>
          <a:p>
            <a:r>
              <a:rPr lang="it-IT" sz="2200" b="1" dirty="0">
                <a:solidFill>
                  <a:schemeClr val="bg1"/>
                </a:solidFill>
              </a:rPr>
              <a:t>Indipendenza degli errori</a:t>
            </a:r>
            <a:r>
              <a:rPr lang="it-IT" sz="2200" dirty="0">
                <a:solidFill>
                  <a:schemeClr val="bg1"/>
                </a:solidFill>
              </a:rPr>
              <a:t>: gli errori residui devono essere indipendenti per ogni valore di x</a:t>
            </a:r>
          </a:p>
        </p:txBody>
      </p:sp>
    </p:spTree>
    <p:extLst>
      <p:ext uri="{BB962C8B-B14F-4D97-AF65-F5344CB8AC3E}">
        <p14:creationId xmlns:p14="http://schemas.microsoft.com/office/powerpoint/2010/main" val="23746709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E4FEE8-B41D-4293-9CD1-973C5A960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14054"/>
            <a:ext cx="3616856" cy="3829890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DATI UTILIZZATI</a:t>
            </a:r>
          </a:p>
        </p:txBody>
      </p:sp>
      <p:sp>
        <p:nvSpPr>
          <p:cNvPr id="19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35B6F3-0711-4B4D-9C9A-D5BFFAD97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1223190"/>
            <a:ext cx="5664591" cy="4411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it-IT" sz="2400" dirty="0">
                <a:solidFill>
                  <a:schemeClr val="bg1"/>
                </a:solidFill>
              </a:rPr>
              <a:t>Come dati si è utilizzati quelli messi a disposizione dal </a:t>
            </a:r>
            <a:r>
              <a:rPr lang="it-IT" sz="2400" i="1" dirty="0">
                <a:solidFill>
                  <a:schemeClr val="bg1"/>
                </a:solidFill>
              </a:rPr>
              <a:t>web services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it-IT" sz="2400" b="1" dirty="0" err="1">
                <a:solidFill>
                  <a:schemeClr val="bg1"/>
                </a:solidFill>
              </a:rPr>
              <a:t>Ergast</a:t>
            </a:r>
            <a:r>
              <a:rPr lang="it-IT" sz="2400" b="1" dirty="0">
                <a:solidFill>
                  <a:schemeClr val="bg1"/>
                </a:solidFill>
              </a:rPr>
              <a:t> Developer API </a:t>
            </a:r>
            <a:r>
              <a:rPr lang="it-IT" sz="2400" dirty="0">
                <a:solidFill>
                  <a:schemeClr val="bg1"/>
                </a:solidFill>
              </a:rPr>
              <a:t>, che tiene traccia dei dati relativi alle corse automobilistiche, rendendoli disponibili in formato .csv (</a:t>
            </a:r>
            <a:r>
              <a:rPr lang="it-IT" sz="2400" i="1" dirty="0">
                <a:solidFill>
                  <a:schemeClr val="bg1"/>
                </a:solidFill>
              </a:rPr>
              <a:t>comma </a:t>
            </a:r>
            <a:r>
              <a:rPr lang="it-IT" sz="2400" i="1" dirty="0" err="1">
                <a:solidFill>
                  <a:schemeClr val="bg1"/>
                </a:solidFill>
              </a:rPr>
              <a:t>separeted</a:t>
            </a:r>
            <a:r>
              <a:rPr lang="it-IT" sz="2400" i="1" dirty="0">
                <a:solidFill>
                  <a:schemeClr val="bg1"/>
                </a:solidFill>
              </a:rPr>
              <a:t> </a:t>
            </a:r>
            <a:r>
              <a:rPr lang="it-IT" sz="2400" i="1" dirty="0" err="1">
                <a:solidFill>
                  <a:schemeClr val="bg1"/>
                </a:solidFill>
              </a:rPr>
              <a:t>values</a:t>
            </a:r>
            <a:r>
              <a:rPr lang="it-IT" sz="2400" dirty="0">
                <a:solidFill>
                  <a:schemeClr val="bg1"/>
                </a:solidFill>
              </a:rPr>
              <a:t>), uno per tabella.</a:t>
            </a:r>
          </a:p>
          <a:p>
            <a:pPr marL="0" indent="0">
              <a:buNone/>
            </a:pPr>
            <a:endParaRPr lang="it-IT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it-IT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106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98108E-6090-48A6-AB70-438C57741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2" y="1033120"/>
            <a:ext cx="4454708" cy="4837328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DESCRIZIONE E ANALISI DELLE TABELLE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3CC7836-2316-4D33-ADC0-EA0829AB4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984738"/>
            <a:ext cx="5645426" cy="488571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Si analizzano le tabelle, esaminando la loro struttura e che tipo di dati contiene.</a:t>
            </a: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it-IT" sz="2200" dirty="0" err="1">
                <a:solidFill>
                  <a:schemeClr val="bg1"/>
                </a:solidFill>
              </a:rPr>
              <a:t>Ergast</a:t>
            </a:r>
            <a:r>
              <a:rPr lang="it-IT" sz="2200" dirty="0">
                <a:solidFill>
                  <a:schemeClr val="bg1"/>
                </a:solidFill>
              </a:rPr>
              <a:t> viene in nostro aiuto e ci fornisce proprio le informazioni di cui abbiamo bisogno.</a:t>
            </a: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it-IT" sz="2200" b="1" dirty="0">
                <a:solidFill>
                  <a:schemeClr val="bg1"/>
                </a:solidFill>
              </a:rPr>
              <a:t>N.B.</a:t>
            </a:r>
            <a:r>
              <a:rPr lang="it-IT" sz="2200" dirty="0">
                <a:solidFill>
                  <a:schemeClr val="bg1"/>
                </a:solidFill>
              </a:rPr>
              <a:t>: </a:t>
            </a:r>
            <a:r>
              <a:rPr lang="it-IT" sz="1800" dirty="0">
                <a:solidFill>
                  <a:schemeClr val="bg1"/>
                </a:solidFill>
              </a:rPr>
              <a:t>a titolo dimostrativo viene riportata solo la tabella </a:t>
            </a:r>
            <a:r>
              <a:rPr lang="it-IT" sz="1800" dirty="0" err="1">
                <a:solidFill>
                  <a:schemeClr val="bg1"/>
                </a:solidFill>
              </a:rPr>
              <a:t>results</a:t>
            </a:r>
            <a:r>
              <a:rPr lang="it-IT" sz="1800" dirty="0">
                <a:solidFill>
                  <a:schemeClr val="bg1"/>
                </a:solidFill>
              </a:rPr>
              <a:t>, per restare nei tempi stabiliti. Si rimanda alla documentazione per l’analisi delle altre tabelle.</a:t>
            </a:r>
            <a:endParaRPr lang="it-IT" sz="18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63707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894ED76-0BF3-4BC7-80E1-EED1113E9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Tabella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results - 1</a:t>
            </a:r>
            <a:r>
              <a:rPr lang="en-US" sz="3600" dirty="0"/>
              <a:t> 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Segnaposto contenuto 17" descr="Immagine che contiene testo&#10;&#10;Descrizione generata automaticamente">
            <a:extLst>
              <a:ext uri="{FF2B5EF4-FFF2-40B4-BE49-F238E27FC236}">
                <a16:creationId xmlns:a16="http://schemas.microsoft.com/office/drawing/2014/main" id="{85932721-7BC6-4E08-A4C3-D89FE805452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570" y="1457471"/>
            <a:ext cx="9907881" cy="359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939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738AD5F-99C5-4958-AA94-176713742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483" y="278870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Tabella</a:t>
            </a:r>
            <a:r>
              <a:rPr lang="en-US" sz="360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results - 2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8" name="Segnaposto contenuto 27">
            <a:extLst>
              <a:ext uri="{FF2B5EF4-FFF2-40B4-BE49-F238E27FC236}">
                <a16:creationId xmlns:a16="http://schemas.microsoft.com/office/drawing/2014/main" id="{C099AB12-DB06-410C-9E07-61FEDF64B1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0" y="1209822"/>
            <a:ext cx="7038912" cy="5312809"/>
          </a:xfrm>
        </p:spPr>
      </p:pic>
      <p:pic>
        <p:nvPicPr>
          <p:cNvPr id="8" name="Segnaposto contenuto 7" descr="Immagine che contiene tavolo&#10;&#10;Descrizione generata automaticamente">
            <a:extLst>
              <a:ext uri="{FF2B5EF4-FFF2-40B4-BE49-F238E27FC236}">
                <a16:creationId xmlns:a16="http://schemas.microsoft.com/office/drawing/2014/main" id="{5237CA30-17C2-4DD4-ADF7-D5D69480A3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981" y="3201401"/>
            <a:ext cx="8783670" cy="357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296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953185-E952-4C90-87DB-1F5A5FB32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40714"/>
            <a:ext cx="3898778" cy="4376572"/>
          </a:xfrm>
        </p:spPr>
        <p:txBody>
          <a:bodyPr anchor="ctr">
            <a:normAutofit/>
          </a:bodyPr>
          <a:lstStyle/>
          <a:p>
            <a:r>
              <a:rPr lang="it-IT" sz="4800" b="1" dirty="0">
                <a:latin typeface="Arial" panose="020B0604020202020204" pitchFamily="34" charset="0"/>
                <a:cs typeface="Arial" panose="020B0604020202020204" pitchFamily="34" charset="0"/>
              </a:rPr>
              <a:t>FEATURE SELECTION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B8403C-AB2C-40E2-96A0-58F1E5AC7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In questa fase si è andati a selezionare quelle caratteristiche che sembrano le più promettenti al nostro scopo, ovvero quello di predire il vincitore di una gara di Formula Uno.</a:t>
            </a: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it-IT" sz="2200" dirty="0">
                <a:solidFill>
                  <a:schemeClr val="bg1"/>
                </a:solidFill>
              </a:rPr>
              <a:t>Osserviamo che la predizione va fatta prima della gara: è quindi ragionevole selezionare quelle caratteristiche che sono disponibili prima della gara.</a:t>
            </a:r>
          </a:p>
          <a:p>
            <a:pPr marL="0" indent="0">
              <a:buNone/>
            </a:pPr>
            <a:endParaRPr lang="it-IT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787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TM03457515[[fn=Vista]]</Template>
  <TotalTime>558</TotalTime>
  <Words>1209</Words>
  <Application>Microsoft Office PowerPoint</Application>
  <PresentationFormat>Widescreen</PresentationFormat>
  <Paragraphs>128</Paragraphs>
  <Slides>44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44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Tema di Office</vt:lpstr>
      <vt:lpstr>F1WP - Formula Uno Winner Prediction</vt:lpstr>
      <vt:lpstr>DESCRIZIONE DEL PROGETTO  </vt:lpstr>
      <vt:lpstr>SPECIFICA PEAS (Performance, Environment, Actuators, Sensors)</vt:lpstr>
      <vt:lpstr>        STRUMENTI UTILIZZATI</vt:lpstr>
      <vt:lpstr>DATI UTILIZZATI</vt:lpstr>
      <vt:lpstr>DESCRIZIONE E ANALISI DELLE TABELLE</vt:lpstr>
      <vt:lpstr>Tabella results - 1 </vt:lpstr>
      <vt:lpstr>Tabella results - 2</vt:lpstr>
      <vt:lpstr>FEATURE SELECTION</vt:lpstr>
      <vt:lpstr>TABELLE SCARTATE – 1 </vt:lpstr>
      <vt:lpstr>TABELLE SCARTATE – 2 </vt:lpstr>
      <vt:lpstr>Feature selezionate</vt:lpstr>
      <vt:lpstr>Posizione di partenza e posizione di arrivo</vt:lpstr>
      <vt:lpstr>Presentazione standard di PowerPoint</vt:lpstr>
      <vt:lpstr>Presentazione standard di PowerPoint</vt:lpstr>
      <vt:lpstr>Posizione di arrivo e punti / punti e vittorie (Pilota)</vt:lpstr>
      <vt:lpstr>Presentazione standard di PowerPoint</vt:lpstr>
      <vt:lpstr>Posizione di arrivo e punti / vittorie (Team)</vt:lpstr>
      <vt:lpstr>Presentazione standard di PowerPoint</vt:lpstr>
      <vt:lpstr>Numero di incidenti di un pilota durante la carriera</vt:lpstr>
      <vt:lpstr>Presentazione standard di PowerPoint</vt:lpstr>
      <vt:lpstr>Numero di incidenti di un pilota su un circuito</vt:lpstr>
      <vt:lpstr>Presentazione standard di PowerPoint</vt:lpstr>
      <vt:lpstr>Vittorie dalla pole / Non vittorie dalla pole per circuito</vt:lpstr>
      <vt:lpstr>Presentazione standard di PowerPoint</vt:lpstr>
      <vt:lpstr>UNIONE IN UN UNICO FILE            </vt:lpstr>
      <vt:lpstr>ALGORITMI E VALUTAZIONI</vt:lpstr>
      <vt:lpstr>Presentazione standard di PowerPoint</vt:lpstr>
      <vt:lpstr>Presentazione standard di PowerPoint</vt:lpstr>
      <vt:lpstr>Presentazione standard di PowerPoint</vt:lpstr>
      <vt:lpstr>RIASSUMENDO</vt:lpstr>
      <vt:lpstr>PAIRPLOT di  RESULTS</vt:lpstr>
      <vt:lpstr>SCATTERPLOT fra GRID e POSITIONORDER</vt:lpstr>
      <vt:lpstr>PAIRPLOT di  DRIVER_STANDINGS</vt:lpstr>
      <vt:lpstr>SCATTERPLOT fra POSITIONORDER e POINTS</vt:lpstr>
      <vt:lpstr>SCATTERPLOT fra WINS e POINTS</vt:lpstr>
      <vt:lpstr>PAIRPLOT di  CONSTRUCTOR_STANDINGS</vt:lpstr>
      <vt:lpstr>SCATTERPLOT fra POSITIONORDER e POINTS</vt:lpstr>
      <vt:lpstr>SCATTERPLOT fra WINS e POINTS</vt:lpstr>
      <vt:lpstr>Presentazione standard di PowerPoint</vt:lpstr>
      <vt:lpstr>Presentazione standard di PowerPoint</vt:lpstr>
      <vt:lpstr>MATRICE DI CONFUSIONE</vt:lpstr>
      <vt:lpstr>MAE, MSE, RMAE</vt:lpstr>
      <vt:lpstr>PROPIETA’ DELLA REGRESSIONE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F1WP - Formula Uno Winner Prediction</dc:title>
  <dc:creator>GIORGIO ANGELO ESPOSITO</dc:creator>
  <cp:lastModifiedBy>GIORGIO ANGELO ESPOSITO</cp:lastModifiedBy>
  <cp:revision>57</cp:revision>
  <dcterms:created xsi:type="dcterms:W3CDTF">2022-02-05T14:02:53Z</dcterms:created>
  <dcterms:modified xsi:type="dcterms:W3CDTF">2022-02-07T21:22:56Z</dcterms:modified>
</cp:coreProperties>
</file>

<file path=docProps/thumbnail.jpeg>
</file>